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00" r:id="rId2"/>
    <p:sldId id="280" r:id="rId3"/>
    <p:sldId id="274" r:id="rId4"/>
    <p:sldId id="286" r:id="rId5"/>
    <p:sldId id="287" r:id="rId6"/>
    <p:sldId id="295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9"/>
    <p:restoredTop sz="94693"/>
  </p:normalViewPr>
  <p:slideViewPr>
    <p:cSldViewPr snapToGrid="0" snapToObjects="1">
      <p:cViewPr>
        <p:scale>
          <a:sx n="66" d="100"/>
          <a:sy n="66" d="100"/>
        </p:scale>
        <p:origin x="1280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tomrobinson\Box%20Sync\Nepal%20Scenarios\Excel_Calc_Files\District_fatalities_absolute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Complete Damage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FragilityCurves!$D$9</c:f>
              <c:strCache>
                <c:ptCount val="1"/>
                <c:pt idx="0">
                  <c:v>BIC_flex_floor</c:v>
                </c:pt>
              </c:strCache>
            </c:strRef>
          </c:tx>
          <c:spPr>
            <a:ln w="19050"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FragilityCurves!$E$10:$AS$10</c:f>
              <c:numCache>
                <c:formatCode>0.00</c:formatCode>
                <c:ptCount val="4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  <c:pt idx="40">
                  <c:v>2</c:v>
                </c:pt>
              </c:numCache>
            </c:numRef>
          </c:xVal>
          <c:yVal>
            <c:numRef>
              <c:f>FragilityCurves!$E$14:$AS$14</c:f>
              <c:numCache>
                <c:formatCode>0.000</c:formatCode>
                <c:ptCount val="41"/>
                <c:pt idx="0">
                  <c:v>0</c:v>
                </c:pt>
                <c:pt idx="1">
                  <c:v>4.72925032468652E-11</c:v>
                </c:pt>
                <c:pt idx="2">
                  <c:v>1.3627193946208499E-5</c:v>
                </c:pt>
                <c:pt idx="3">
                  <c:v>2.10817049567469E-3</c:v>
                </c:pt>
                <c:pt idx="4">
                  <c:v>2.7734587404243501E-2</c:v>
                </c:pt>
                <c:pt idx="5">
                  <c:v>0.11876995740785801</c:v>
                </c:pt>
                <c:pt idx="6">
                  <c:v>0.280480005350635</c:v>
                </c:pt>
                <c:pt idx="7">
                  <c:v>0.47036930724259202</c:v>
                </c:pt>
                <c:pt idx="8">
                  <c:v>0.642409380172555</c:v>
                </c:pt>
                <c:pt idx="9">
                  <c:v>0.77407989083915096</c:v>
                </c:pt>
                <c:pt idx="10">
                  <c:v>0.86410098129498802</c:v>
                </c:pt>
                <c:pt idx="11">
                  <c:v>0.92109148650032702</c:v>
                </c:pt>
                <c:pt idx="12">
                  <c:v>0.95530961709305795</c:v>
                </c:pt>
                <c:pt idx="13">
                  <c:v>0.975117106533128</c:v>
                </c:pt>
                <c:pt idx="14">
                  <c:v>0.98629917048626703</c:v>
                </c:pt>
                <c:pt idx="15">
                  <c:v>0.99250660440626304</c:v>
                </c:pt>
                <c:pt idx="16">
                  <c:v>0.99591540416721802</c:v>
                </c:pt>
                <c:pt idx="17">
                  <c:v>0.997775374865564</c:v>
                </c:pt>
                <c:pt idx="18">
                  <c:v>0.99878707363376396</c:v>
                </c:pt>
                <c:pt idx="19">
                  <c:v>0.99933700076515297</c:v>
                </c:pt>
                <c:pt idx="20">
                  <c:v>0.99963627734602101</c:v>
                </c:pt>
                <c:pt idx="21">
                  <c:v>0.99979956824770999</c:v>
                </c:pt>
                <c:pt idx="22">
                  <c:v>0.99988898774579504</c:v>
                </c:pt>
                <c:pt idx="23">
                  <c:v>0.99993817237635496</c:v>
                </c:pt>
                <c:pt idx="24">
                  <c:v>0.99996536257452995</c:v>
                </c:pt>
                <c:pt idx="25">
                  <c:v>0.99998047633393505</c:v>
                </c:pt>
                <c:pt idx="26">
                  <c:v>0.99998892617853496</c:v>
                </c:pt>
                <c:pt idx="27">
                  <c:v>0.99999367886204504</c:v>
                </c:pt>
                <c:pt idx="28">
                  <c:v>0.99999636859198704</c:v>
                </c:pt>
                <c:pt idx="29">
                  <c:v>0.99999790037896996</c:v>
                </c:pt>
                <c:pt idx="30">
                  <c:v>0.99999877824513905</c:v>
                </c:pt>
                <c:pt idx="31">
                  <c:v>0.99999928453947695</c:v>
                </c:pt>
                <c:pt idx="32">
                  <c:v>0.99999957838212306</c:v>
                </c:pt>
                <c:pt idx="33">
                  <c:v>0.99999974999347796</c:v>
                </c:pt>
                <c:pt idx="34">
                  <c:v>0.99999985084244902</c:v>
                </c:pt>
                <c:pt idx="35">
                  <c:v>0.99999991047180103</c:v>
                </c:pt>
                <c:pt idx="36">
                  <c:v>0.99999994594303099</c:v>
                </c:pt>
                <c:pt idx="37">
                  <c:v>0.99999996716965101</c:v>
                </c:pt>
                <c:pt idx="38">
                  <c:v>0.99999997994675105</c:v>
                </c:pt>
                <c:pt idx="39">
                  <c:v>0.99999998768222698</c:v>
                </c:pt>
                <c:pt idx="40">
                  <c:v>0.99999999239200399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4833-BE4F-B50C-F1BCFD25F5DD}"/>
            </c:ext>
          </c:extLst>
        </c:ser>
        <c:ser>
          <c:idx val="1"/>
          <c:order val="1"/>
          <c:tx>
            <c:strRef>
              <c:f>FragilityCurves!$D$41</c:f>
              <c:strCache>
                <c:ptCount val="1"/>
                <c:pt idx="0">
                  <c:v>BIC_rigid_floor</c:v>
                </c:pt>
              </c:strCache>
            </c:strRef>
          </c:tx>
          <c:spPr>
            <a:ln w="19050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FragilityCurves!$E$42:$AS$42</c:f>
              <c:numCache>
                <c:formatCode>0.00</c:formatCode>
                <c:ptCount val="4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  <c:pt idx="40">
                  <c:v>2</c:v>
                </c:pt>
              </c:numCache>
            </c:numRef>
          </c:xVal>
          <c:yVal>
            <c:numRef>
              <c:f>FragilityCurves!$E$46:$AS$46</c:f>
              <c:numCache>
                <c:formatCode>0.000</c:formatCode>
                <c:ptCount val="41"/>
                <c:pt idx="0">
                  <c:v>0</c:v>
                </c:pt>
                <c:pt idx="1">
                  <c:v>4.72955008490317E-14</c:v>
                </c:pt>
                <c:pt idx="2">
                  <c:v>1.71116796288118E-7</c:v>
                </c:pt>
                <c:pt idx="3">
                  <c:v>9.8002940470021197E-5</c:v>
                </c:pt>
                <c:pt idx="4">
                  <c:v>2.9896354789510902E-3</c:v>
                </c:pt>
                <c:pt idx="5">
                  <c:v>2.31582677375506E-2</c:v>
                </c:pt>
                <c:pt idx="6">
                  <c:v>8.46497713044152E-2</c:v>
                </c:pt>
                <c:pt idx="7">
                  <c:v>0.19713110272217099</c:v>
                </c:pt>
                <c:pt idx="8">
                  <c:v>0.34484915071604699</c:v>
                </c:pt>
                <c:pt idx="9">
                  <c:v>0.5</c:v>
                </c:pt>
                <c:pt idx="10">
                  <c:v>0.63951184842557396</c:v>
                </c:pt>
                <c:pt idx="11">
                  <c:v>0.751823633472398</c:v>
                </c:pt>
                <c:pt idx="12">
                  <c:v>0.83526784866941695</c:v>
                </c:pt>
                <c:pt idx="13">
                  <c:v>0.89371408254673201</c:v>
                </c:pt>
                <c:pt idx="14">
                  <c:v>0.93289935122138101</c:v>
                </c:pt>
                <c:pt idx="15">
                  <c:v>0.95832869119873898</c:v>
                </c:pt>
                <c:pt idx="16">
                  <c:v>0.97443499087218099</c:v>
                </c:pt>
                <c:pt idx="17">
                  <c:v>0.98445403331355696</c:v>
                </c:pt>
                <c:pt idx="18">
                  <c:v>0.99060450129437705</c:v>
                </c:pt>
                <c:pt idx="19">
                  <c:v>0.99434432588755495</c:v>
                </c:pt>
                <c:pt idx="20">
                  <c:v>0.99660330028891198</c:v>
                </c:pt>
                <c:pt idx="21">
                  <c:v>0.997961850579689</c:v>
                </c:pt>
                <c:pt idx="22">
                  <c:v>0.99877679036395495</c:v>
                </c:pt>
                <c:pt idx="23">
                  <c:v>0.99926508468145603</c:v>
                </c:pt>
                <c:pt idx="24">
                  <c:v>0.99955766136508495</c:v>
                </c:pt>
                <c:pt idx="25">
                  <c:v>0.99973312863507802</c:v>
                </c:pt>
                <c:pt idx="26">
                  <c:v>0.99983853540793199</c:v>
                </c:pt>
                <c:pt idx="27">
                  <c:v>0.99990199705952998</c:v>
                </c:pt>
                <c:pt idx="28">
                  <c:v>0.99994030847861404</c:v>
                </c:pt>
                <c:pt idx="29">
                  <c:v>0.99996350812905599</c:v>
                </c:pt>
                <c:pt idx="30">
                  <c:v>0.99997760425361404</c:v>
                </c:pt>
                <c:pt idx="31">
                  <c:v>0.999986200016311</c:v>
                </c:pt>
                <c:pt idx="32">
                  <c:v>0.99999146157382701</c:v>
                </c:pt>
                <c:pt idx="33">
                  <c:v>0.99999469490170201</c:v>
                </c:pt>
                <c:pt idx="34">
                  <c:v>0.99999668986875001</c:v>
                </c:pt>
                <c:pt idx="35">
                  <c:v>0.99999792582951197</c:v>
                </c:pt>
                <c:pt idx="36">
                  <c:v>0.99999869474498104</c:v>
                </c:pt>
                <c:pt idx="37">
                  <c:v>0.99999917510936798</c:v>
                </c:pt>
                <c:pt idx="38">
                  <c:v>0.99999947647065901</c:v>
                </c:pt>
                <c:pt idx="39">
                  <c:v>0.99999966632862503</c:v>
                </c:pt>
                <c:pt idx="40">
                  <c:v>0.99999978644167498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4833-BE4F-B50C-F1BCFD25F5DD}"/>
            </c:ext>
          </c:extLst>
        </c:ser>
        <c:ser>
          <c:idx val="2"/>
          <c:order val="2"/>
          <c:tx>
            <c:strRef>
              <c:f>FragilityCurves!$D$25</c:f>
              <c:strCache>
                <c:ptCount val="1"/>
                <c:pt idx="0">
                  <c:v>BIM / Adobe</c:v>
                </c:pt>
              </c:strCache>
            </c:strRef>
          </c:tx>
          <c:spPr>
            <a:ln w="19050"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FragilityCurves!$E$26:$AS$26</c:f>
              <c:numCache>
                <c:formatCode>0.00</c:formatCode>
                <c:ptCount val="4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  <c:pt idx="40">
                  <c:v>2</c:v>
                </c:pt>
              </c:numCache>
            </c:numRef>
          </c:xVal>
          <c:yVal>
            <c:numRef>
              <c:f>FragilityCurves!$E$30:$AS$30</c:f>
              <c:numCache>
                <c:formatCode>0.000</c:formatCode>
                <c:ptCount val="41"/>
                <c:pt idx="0">
                  <c:v>0</c:v>
                </c:pt>
                <c:pt idx="1">
                  <c:v>2.1833655020620002E-5</c:v>
                </c:pt>
                <c:pt idx="2">
                  <c:v>1.37757256630394E-2</c:v>
                </c:pt>
                <c:pt idx="3">
                  <c:v>0.135272715203966</c:v>
                </c:pt>
                <c:pt idx="4">
                  <c:v>0.37446043938128198</c:v>
                </c:pt>
                <c:pt idx="5">
                  <c:v>0.61267802238420299</c:v>
                </c:pt>
                <c:pt idx="6">
                  <c:v>0.782817705163939</c:v>
                </c:pt>
                <c:pt idx="7">
                  <c:v>0.88505310177936602</c:v>
                </c:pt>
                <c:pt idx="8">
                  <c:v>0.94103125110059105</c:v>
                </c:pt>
                <c:pt idx="9">
                  <c:v>0.97018720830901595</c:v>
                </c:pt>
                <c:pt idx="10">
                  <c:v>0.98499119262184398</c:v>
                </c:pt>
                <c:pt idx="11">
                  <c:v>0.99242666232210897</c:v>
                </c:pt>
                <c:pt idx="12">
                  <c:v>0.99615398085931495</c:v>
                </c:pt>
                <c:pt idx="13">
                  <c:v>0.99802923847835801</c:v>
                </c:pt>
                <c:pt idx="14">
                  <c:v>0.99897944548208695</c:v>
                </c:pt>
                <c:pt idx="15">
                  <c:v>0.99946541953207901</c:v>
                </c:pt>
                <c:pt idx="16">
                  <c:v>0.99971661939497003</c:v>
                </c:pt>
                <c:pt idx="17">
                  <c:v>0.99984795019404105</c:v>
                </c:pt>
                <c:pt idx="18">
                  <c:v>0.999917423973122</c:v>
                </c:pt>
                <c:pt idx="19">
                  <c:v>0.99995461507966599</c:v>
                </c:pt>
                <c:pt idx="20">
                  <c:v>0.999974761786942</c:v>
                </c:pt>
                <c:pt idx="21">
                  <c:v>0.99998580383003499</c:v>
                </c:pt>
                <c:pt idx="22">
                  <c:v>0.99999192558781602</c:v>
                </c:pt>
                <c:pt idx="23">
                  <c:v>0.99999535772102699</c:v>
                </c:pt>
                <c:pt idx="24">
                  <c:v>0.999997302993612</c:v>
                </c:pt>
                <c:pt idx="25">
                  <c:v>0.99999841724957195</c:v>
                </c:pt>
                <c:pt idx="26">
                  <c:v>0.99999906206324196</c:v>
                </c:pt>
                <c:pt idx="27">
                  <c:v>0.999999438927058</c:v>
                </c:pt>
                <c:pt idx="28">
                  <c:v>0.99999966130578299</c:v>
                </c:pt>
                <c:pt idx="29">
                  <c:v>0.99999979374636905</c:v>
                </c:pt>
                <c:pt idx="30">
                  <c:v>0.99999987333154705</c:v>
                </c:pt>
                <c:pt idx="31">
                  <c:v>0.99999992157017803</c:v>
                </c:pt>
                <c:pt idx="32">
                  <c:v>0.99999995105391304</c:v>
                </c:pt>
                <c:pt idx="33">
                  <c:v>0.99999996922047096</c:v>
                </c:pt>
                <c:pt idx="34">
                  <c:v>0.99999998050148398</c:v>
                </c:pt>
                <c:pt idx="35">
                  <c:v>0.99999998755972297</c:v>
                </c:pt>
                <c:pt idx="36">
                  <c:v>0.99999999200818301</c:v>
                </c:pt>
                <c:pt idx="37">
                  <c:v>0.99999999483166602</c:v>
                </c:pt>
                <c:pt idx="38">
                  <c:v>0.99999999663602901</c:v>
                </c:pt>
                <c:pt idx="39">
                  <c:v>0.99999999779675997</c:v>
                </c:pt>
                <c:pt idx="40">
                  <c:v>0.99999999854824095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4833-BE4F-B50C-F1BCFD25F5DD}"/>
            </c:ext>
          </c:extLst>
        </c:ser>
        <c:ser>
          <c:idx val="3"/>
          <c:order val="3"/>
          <c:tx>
            <c:strRef>
              <c:f>FragilityCurves!$D$57</c:f>
              <c:strCache>
                <c:ptCount val="1"/>
                <c:pt idx="0">
                  <c:v>SIM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FragilityCurves!$E$58:$AS$58</c:f>
              <c:numCache>
                <c:formatCode>0.00</c:formatCode>
                <c:ptCount val="4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  <c:pt idx="40">
                  <c:v>2</c:v>
                </c:pt>
              </c:numCache>
            </c:numRef>
          </c:xVal>
          <c:yVal>
            <c:numRef>
              <c:f>FragilityCurves!$E$62:$AS$62</c:f>
              <c:numCache>
                <c:formatCode>0.000</c:formatCode>
                <c:ptCount val="41"/>
                <c:pt idx="0">
                  <c:v>0</c:v>
                </c:pt>
                <c:pt idx="1">
                  <c:v>1.09190943019311E-4</c:v>
                </c:pt>
                <c:pt idx="2">
                  <c:v>2.9582799794748399E-2</c:v>
                </c:pt>
                <c:pt idx="3">
                  <c:v>0.203748851839788</c:v>
                </c:pt>
                <c:pt idx="4">
                  <c:v>0.46924135752802298</c:v>
                </c:pt>
                <c:pt idx="5">
                  <c:v>0.69337621157910201</c:v>
                </c:pt>
                <c:pt idx="6">
                  <c:v>0.83682161011100098</c:v>
                </c:pt>
                <c:pt idx="7">
                  <c:v>0.91681477068082096</c:v>
                </c:pt>
                <c:pt idx="8">
                  <c:v>0.95841720403941499</c:v>
                </c:pt>
                <c:pt idx="9">
                  <c:v>0.97933152138952795</c:v>
                </c:pt>
                <c:pt idx="10">
                  <c:v>0.98969974300041597</c:v>
                </c:pt>
                <c:pt idx="11">
                  <c:v>0.99482749449012298</c:v>
                </c:pt>
                <c:pt idx="12">
                  <c:v>0.99737485526928504</c:v>
                </c:pt>
                <c:pt idx="13">
                  <c:v>0.99865121465008</c:v>
                </c:pt>
                <c:pt idx="14">
                  <c:v>0.99929779837269805</c:v>
                </c:pt>
                <c:pt idx="15">
                  <c:v>0.99962942015735901</c:v>
                </c:pt>
                <c:pt idx="16">
                  <c:v>0.99980174099075403</c:v>
                </c:pt>
                <c:pt idx="17">
                  <c:v>0.99989248846714496</c:v>
                </c:pt>
                <c:pt idx="18">
                  <c:v>0.99994092131241696</c:v>
                </c:pt>
                <c:pt idx="19">
                  <c:v>0.99996711424432905</c:v>
                </c:pt>
                <c:pt idx="20">
                  <c:v>0.99998146412646005</c:v>
                </c:pt>
                <c:pt idx="21">
                  <c:v>0.99998942542591895</c:v>
                </c:pt>
                <c:pt idx="22">
                  <c:v>0.99999389663249905</c:v>
                </c:pt>
                <c:pt idx="23">
                  <c:v>0.99999643757750101</c:v>
                </c:pt>
                <c:pt idx="24">
                  <c:v>0.99999789812843898</c:v>
                </c:pt>
                <c:pt idx="25">
                  <c:v>0.99999874693868396</c:v>
                </c:pt>
                <c:pt idx="26">
                  <c:v>0.99999924548035202</c:v>
                </c:pt>
                <c:pt idx="27">
                  <c:v>0.99999954129408497</c:v>
                </c:pt>
                <c:pt idx="28">
                  <c:v>0.99999971854804104</c:v>
                </c:pt>
                <c:pt idx="29">
                  <c:v>0.99999982576790103</c:v>
                </c:pt>
                <c:pt idx="30">
                  <c:v>0.99999989121701105</c:v>
                </c:pt>
                <c:pt idx="31">
                  <c:v>0.999999931519851</c:v>
                </c:pt>
                <c:pt idx="32">
                  <c:v>0.99999995654817497</c:v>
                </c:pt>
                <c:pt idx="33">
                  <c:v>0.99999997221782799</c:v>
                </c:pt>
                <c:pt idx="34">
                  <c:v>0.99999998210545704</c:v>
                </c:pt>
                <c:pt idx="35">
                  <c:v>0.99999998839196702</c:v>
                </c:pt>
                <c:pt idx="36">
                  <c:v>0.99999999241818605</c:v>
                </c:pt>
                <c:pt idx="37">
                  <c:v>0.99999999501503301</c:v>
                </c:pt>
                <c:pt idx="38">
                  <c:v>0.99999999670140205</c:v>
                </c:pt>
                <c:pt idx="39">
                  <c:v>0.99999999780374804</c:v>
                </c:pt>
                <c:pt idx="40">
                  <c:v>0.99999999852893096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4833-BE4F-B50C-F1BCFD25F5DD}"/>
            </c:ext>
          </c:extLst>
        </c:ser>
        <c:ser>
          <c:idx val="4"/>
          <c:order val="4"/>
          <c:tx>
            <c:strRef>
              <c:f>FragilityCurves!$D$73</c:f>
              <c:strCache>
                <c:ptCount val="1"/>
                <c:pt idx="0">
                  <c:v>RC_non-eng</c:v>
                </c:pt>
              </c:strCache>
            </c:strRef>
          </c:tx>
          <c:spPr>
            <a:ln w="19050"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FragilityCurves!$E$74:$AS$74</c:f>
              <c:numCache>
                <c:formatCode>0.00</c:formatCode>
                <c:ptCount val="4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  <c:pt idx="40">
                  <c:v>2</c:v>
                </c:pt>
              </c:numCache>
            </c:numRef>
          </c:xVal>
          <c:yVal>
            <c:numRef>
              <c:f>FragilityCurves!$E$78:$AS$78</c:f>
              <c:numCache>
                <c:formatCode>0.000</c:formatCode>
                <c:ptCount val="41"/>
                <c:pt idx="0">
                  <c:v>0</c:v>
                </c:pt>
                <c:pt idx="1">
                  <c:v>1.4240901740808501E-4</c:v>
                </c:pt>
                <c:pt idx="2">
                  <c:v>5.4531255642018004E-3</c:v>
                </c:pt>
                <c:pt idx="3">
                  <c:v>2.79285355323537E-2</c:v>
                </c:pt>
                <c:pt idx="4">
                  <c:v>7.1782151941238506E-2</c:v>
                </c:pt>
                <c:pt idx="5">
                  <c:v>0.13264300934801199</c:v>
                </c:pt>
                <c:pt idx="6">
                  <c:v>0.20352203274449299</c:v>
                </c:pt>
                <c:pt idx="7">
                  <c:v>0.27818352393075901</c:v>
                </c:pt>
                <c:pt idx="8">
                  <c:v>0.35211991677910398</c:v>
                </c:pt>
                <c:pt idx="9">
                  <c:v>0.42247438501925999</c:v>
                </c:pt>
                <c:pt idx="10">
                  <c:v>0.487658054841417</c:v>
                </c:pt>
                <c:pt idx="11">
                  <c:v>0.546958465770222</c:v>
                </c:pt>
                <c:pt idx="12">
                  <c:v>0.60022743222619002</c:v>
                </c:pt>
                <c:pt idx="13">
                  <c:v>0.647657017879811</c:v>
                </c:pt>
                <c:pt idx="14">
                  <c:v>0.68962802929346501</c:v>
                </c:pt>
                <c:pt idx="15">
                  <c:v>0.726611800063654</c:v>
                </c:pt>
                <c:pt idx="16">
                  <c:v>0.75910891586613904</c:v>
                </c:pt>
                <c:pt idx="17">
                  <c:v>0.78761263811558302</c:v>
                </c:pt>
                <c:pt idx="18">
                  <c:v>0.81258840577342295</c:v>
                </c:pt>
                <c:pt idx="19">
                  <c:v>0.834463554874178</c:v>
                </c:pt>
                <c:pt idx="20">
                  <c:v>0.85362336221069601</c:v>
                </c:pt>
                <c:pt idx="21">
                  <c:v>0.87041087096772496</c:v>
                </c:pt>
                <c:pt idx="22">
                  <c:v>0.88512886415519698</c:v>
                </c:pt>
                <c:pt idx="23">
                  <c:v>0.89804295281727797</c:v>
                </c:pt>
                <c:pt idx="24">
                  <c:v>0.90938513939746601</c:v>
                </c:pt>
                <c:pt idx="25">
                  <c:v>0.91935747147247704</c:v>
                </c:pt>
                <c:pt idx="26">
                  <c:v>0.92813556435852695</c:v>
                </c:pt>
                <c:pt idx="27">
                  <c:v>0.93587187436236396</c:v>
                </c:pt>
                <c:pt idx="28">
                  <c:v>0.94269866862541296</c:v>
                </c:pt>
                <c:pt idx="29">
                  <c:v>0.94873067640188902</c:v>
                </c:pt>
                <c:pt idx="30">
                  <c:v>0.95406742928974098</c:v>
                </c:pt>
                <c:pt idx="31">
                  <c:v>0.95879531032709497</c:v>
                </c:pt>
                <c:pt idx="32">
                  <c:v>0.96298933783779805</c:v>
                </c:pt>
                <c:pt idx="33">
                  <c:v>0.96671471195801395</c:v>
                </c:pt>
                <c:pt idx="34">
                  <c:v>0.97002815150937105</c:v>
                </c:pt>
                <c:pt idx="35">
                  <c:v>0.97297904732673701</c:v>
                </c:pt>
                <c:pt idx="36">
                  <c:v>0.97561045594310203</c:v>
                </c:pt>
                <c:pt idx="37">
                  <c:v>0.97795995507593902</c:v>
                </c:pt>
                <c:pt idx="38">
                  <c:v>0.98006037988481598</c:v>
                </c:pt>
                <c:pt idx="39">
                  <c:v>0.98194045661296703</c:v>
                </c:pt>
                <c:pt idx="40">
                  <c:v>0.98362534805552604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4833-BE4F-B50C-F1BCFD25F5DD}"/>
            </c:ext>
          </c:extLst>
        </c:ser>
        <c:ser>
          <c:idx val="5"/>
          <c:order val="5"/>
          <c:tx>
            <c:strRef>
              <c:f>FragilityCurves!$D$90</c:f>
              <c:strCache>
                <c:ptCount val="1"/>
                <c:pt idx="0">
                  <c:v>Timber / Bamboo</c:v>
                </c:pt>
              </c:strCache>
            </c:strRef>
          </c:tx>
          <c:spPr>
            <a:ln w="1905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FragilityCurves!$E$91:$AS$91</c:f>
              <c:numCache>
                <c:formatCode>0.00</c:formatCode>
                <c:ptCount val="4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  <c:pt idx="40">
                  <c:v>2</c:v>
                </c:pt>
              </c:numCache>
            </c:numRef>
          </c:xVal>
          <c:yVal>
            <c:numRef>
              <c:f>FragilityCurves!$E$95:$AS$95</c:f>
              <c:numCache>
                <c:formatCode>0.000</c:formatCode>
                <c:ptCount val="41"/>
                <c:pt idx="0">
                  <c:v>0</c:v>
                </c:pt>
                <c:pt idx="1">
                  <c:v>2.1055100040134901E-6</c:v>
                </c:pt>
                <c:pt idx="2">
                  <c:v>2.1769848627739601E-4</c:v>
                </c:pt>
                <c:pt idx="3">
                  <c:v>1.9626442112364302E-3</c:v>
                </c:pt>
                <c:pt idx="4">
                  <c:v>7.4541100184770696E-3</c:v>
                </c:pt>
                <c:pt idx="5">
                  <c:v>1.84920669323222E-2</c:v>
                </c:pt>
                <c:pt idx="6">
                  <c:v>3.5846575087289299E-2</c:v>
                </c:pt>
                <c:pt idx="7">
                  <c:v>5.9356159614270897E-2</c:v>
                </c:pt>
                <c:pt idx="8">
                  <c:v>8.8258297519056603E-2</c:v>
                </c:pt>
                <c:pt idx="9">
                  <c:v>0.121499713087827</c:v>
                </c:pt>
                <c:pt idx="10">
                  <c:v>0.15795535319385601</c:v>
                </c:pt>
                <c:pt idx="11">
                  <c:v>0.196559547852838</c:v>
                </c:pt>
                <c:pt idx="12">
                  <c:v>0.23637270426666801</c:v>
                </c:pt>
                <c:pt idx="13">
                  <c:v>0.27660645940026402</c:v>
                </c:pt>
                <c:pt idx="14">
                  <c:v>0.31662451352739601</c:v>
                </c:pt>
                <c:pt idx="15">
                  <c:v>0.35593064870361102</c:v>
                </c:pt>
                <c:pt idx="16">
                  <c:v>0.394151070181394</c:v>
                </c:pt>
                <c:pt idx="17">
                  <c:v>0.43101523026481903</c:v>
                </c:pt>
                <c:pt idx="18">
                  <c:v>0.46633738862742802</c:v>
                </c:pt>
                <c:pt idx="19">
                  <c:v>0.5</c:v>
                </c:pt>
                <c:pt idx="20">
                  <c:v>0.53193934068363802</c:v>
                </c:pt>
                <c:pt idx="21">
                  <c:v>0.56213340875763795</c:v>
                </c:pt>
                <c:pt idx="22">
                  <c:v>0.59059193992438597</c:v>
                </c:pt>
                <c:pt idx="23">
                  <c:v>0.61734829585522399</c:v>
                </c:pt>
                <c:pt idx="24">
                  <c:v>0.64245295771301802</c:v>
                </c:pt>
                <c:pt idx="25">
                  <c:v>0.66596836580309404</c:v>
                </c:pt>
                <c:pt idx="26">
                  <c:v>0.68796487024854103</c:v>
                </c:pt>
                <c:pt idx="27">
                  <c:v>0.70851758756919703</c:v>
                </c:pt>
                <c:pt idx="28">
                  <c:v>0.72770398877754705</c:v>
                </c:pt>
                <c:pt idx="29">
                  <c:v>0.74560207338225504</c:v>
                </c:pt>
                <c:pt idx="30">
                  <c:v>0.76228900930311905</c:v>
                </c:pt>
                <c:pt idx="31">
                  <c:v>0.77784014078431896</c:v>
                </c:pt>
                <c:pt idx="32">
                  <c:v>0.79232828502977704</c:v>
                </c:pt>
                <c:pt idx="33">
                  <c:v>0.80582325377775799</c:v>
                </c:pt>
                <c:pt idx="34">
                  <c:v>0.81839154877070597</c:v>
                </c:pt>
                <c:pt idx="35">
                  <c:v>0.83009619046397198</c:v>
                </c:pt>
                <c:pt idx="36">
                  <c:v>0.84099664773336702</c:v>
                </c:pt>
                <c:pt idx="37">
                  <c:v>0.85114884312578598</c:v>
                </c:pt>
                <c:pt idx="38">
                  <c:v>0.86060521364320297</c:v>
                </c:pt>
                <c:pt idx="39">
                  <c:v>0.86941481140652299</c:v>
                </c:pt>
                <c:pt idx="40">
                  <c:v>0.87762343201938398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4833-BE4F-B50C-F1BCFD25F5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5167680"/>
        <c:axId val="1225169312"/>
      </c:scatterChart>
      <c:valAx>
        <c:axId val="1225167680"/>
        <c:scaling>
          <c:orientation val="minMax"/>
          <c:max val="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PGA (%g)</a:t>
                </a:r>
              </a:p>
            </c:rich>
          </c:tx>
          <c:layout/>
          <c:overlay val="0"/>
        </c:title>
        <c:numFmt formatCode="0.0" sourceLinked="0"/>
        <c:majorTickMark val="cross"/>
        <c:minorTickMark val="in"/>
        <c:tickLblPos val="nextTo"/>
        <c:crossAx val="1225169312"/>
        <c:crosses val="autoZero"/>
        <c:crossBetween val="midCat"/>
        <c:majorUnit val="0.2"/>
        <c:minorUnit val="0.1"/>
      </c:valAx>
      <c:valAx>
        <c:axId val="1225169312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Probability</a:t>
                </a:r>
              </a:p>
            </c:rich>
          </c:tx>
          <c:layout>
            <c:manualLayout>
              <c:xMode val="edge"/>
              <c:yMode val="edge"/>
              <c:x val="3.9193176066856801E-2"/>
              <c:y val="0.34110446061548699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crossAx val="1225167680"/>
        <c:crosses val="autoZero"/>
        <c:crossBetween val="midCat"/>
        <c:majorUnit val="0.1"/>
        <c:minorUnit val="0.05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n-ea"/>
                <a:cs typeface="+mn-cs"/>
              </a:defRPr>
            </a:pPr>
            <a:r>
              <a:rPr lang="en-US" b="1" u="none">
                <a:solidFill>
                  <a:schemeClr val="tx1"/>
                </a:solidFill>
              </a:rPr>
              <a:t>Distribution</a:t>
            </a:r>
            <a:r>
              <a:rPr lang="en-US" b="1" u="none" baseline="0">
                <a:solidFill>
                  <a:schemeClr val="tx1"/>
                </a:solidFill>
              </a:rPr>
              <a:t> of modelled earthquake fatalities in Nepal</a:t>
            </a:r>
            <a:endParaRPr lang="en-US" b="1" u="none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ExceedProb_Summary!$A$76:$A$105</c:f>
              <c:numCache>
                <c:formatCode>0</c:formatCode>
                <c:ptCount val="30"/>
                <c:pt idx="0">
                  <c:v>5000</c:v>
                </c:pt>
                <c:pt idx="1">
                  <c:v>10000</c:v>
                </c:pt>
                <c:pt idx="2" formatCode="General">
                  <c:v>15000</c:v>
                </c:pt>
                <c:pt idx="3">
                  <c:v>20000</c:v>
                </c:pt>
                <c:pt idx="4">
                  <c:v>25000</c:v>
                </c:pt>
                <c:pt idx="5" formatCode="General">
                  <c:v>30000</c:v>
                </c:pt>
                <c:pt idx="6">
                  <c:v>35000</c:v>
                </c:pt>
                <c:pt idx="7">
                  <c:v>40000</c:v>
                </c:pt>
                <c:pt idx="8" formatCode="General">
                  <c:v>45000</c:v>
                </c:pt>
                <c:pt idx="9">
                  <c:v>50000</c:v>
                </c:pt>
                <c:pt idx="10">
                  <c:v>55000</c:v>
                </c:pt>
                <c:pt idx="11" formatCode="General">
                  <c:v>60000</c:v>
                </c:pt>
                <c:pt idx="12">
                  <c:v>65000</c:v>
                </c:pt>
                <c:pt idx="13">
                  <c:v>70000</c:v>
                </c:pt>
                <c:pt idx="14" formatCode="General">
                  <c:v>75000</c:v>
                </c:pt>
                <c:pt idx="15">
                  <c:v>80000</c:v>
                </c:pt>
                <c:pt idx="16">
                  <c:v>85000</c:v>
                </c:pt>
                <c:pt idx="17" formatCode="General">
                  <c:v>90000</c:v>
                </c:pt>
                <c:pt idx="18">
                  <c:v>95000</c:v>
                </c:pt>
                <c:pt idx="19">
                  <c:v>100000</c:v>
                </c:pt>
                <c:pt idx="20" formatCode="General">
                  <c:v>105000</c:v>
                </c:pt>
                <c:pt idx="21">
                  <c:v>110000</c:v>
                </c:pt>
                <c:pt idx="22">
                  <c:v>115000</c:v>
                </c:pt>
                <c:pt idx="23" formatCode="General">
                  <c:v>120000</c:v>
                </c:pt>
                <c:pt idx="24">
                  <c:v>125000</c:v>
                </c:pt>
                <c:pt idx="25">
                  <c:v>130000</c:v>
                </c:pt>
                <c:pt idx="26" formatCode="General">
                  <c:v>135000</c:v>
                </c:pt>
                <c:pt idx="27">
                  <c:v>140000</c:v>
                </c:pt>
                <c:pt idx="28">
                  <c:v>145000</c:v>
                </c:pt>
                <c:pt idx="29" formatCode="General">
                  <c:v>150000</c:v>
                </c:pt>
              </c:numCache>
            </c:numRef>
          </c:cat>
          <c:val>
            <c:numRef>
              <c:f>ExceedProb_Summary!$B$76:$B$105</c:f>
              <c:numCache>
                <c:formatCode>0</c:formatCode>
                <c:ptCount val="30"/>
                <c:pt idx="0">
                  <c:v>13</c:v>
                </c:pt>
                <c:pt idx="1">
                  <c:v>17</c:v>
                </c:pt>
                <c:pt idx="2">
                  <c:v>11</c:v>
                </c:pt>
                <c:pt idx="3">
                  <c:v>9</c:v>
                </c:pt>
                <c:pt idx="4">
                  <c:v>10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0</c:v>
                </c:pt>
                <c:pt idx="13">
                  <c:v>3</c:v>
                </c:pt>
                <c:pt idx="14">
                  <c:v>2</c:v>
                </c:pt>
                <c:pt idx="15">
                  <c:v>0</c:v>
                </c:pt>
                <c:pt idx="16">
                  <c:v>1</c:v>
                </c:pt>
                <c:pt idx="17">
                  <c:v>1</c:v>
                </c:pt>
                <c:pt idx="18">
                  <c:v>0</c:v>
                </c:pt>
                <c:pt idx="19">
                  <c:v>1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1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1</c:v>
                </c:pt>
                <c:pt idx="2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5FC-154F-8C00-E315350576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225172032"/>
        <c:axId val="1225160608"/>
      </c:barChart>
      <c:lineChart>
        <c:grouping val="standard"/>
        <c:varyColors val="0"/>
        <c:ser>
          <c:idx val="1"/>
          <c:order val="1"/>
          <c:tx>
            <c:v>Cumulative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ExceedProb_Summary!$A$76:$A$105</c:f>
              <c:numCache>
                <c:formatCode>0</c:formatCode>
                <c:ptCount val="30"/>
                <c:pt idx="0">
                  <c:v>5000</c:v>
                </c:pt>
                <c:pt idx="1">
                  <c:v>10000</c:v>
                </c:pt>
                <c:pt idx="2" formatCode="General">
                  <c:v>15000</c:v>
                </c:pt>
                <c:pt idx="3">
                  <c:v>20000</c:v>
                </c:pt>
                <c:pt idx="4">
                  <c:v>25000</c:v>
                </c:pt>
                <c:pt idx="5" formatCode="General">
                  <c:v>30000</c:v>
                </c:pt>
                <c:pt idx="6">
                  <c:v>35000</c:v>
                </c:pt>
                <c:pt idx="7">
                  <c:v>40000</c:v>
                </c:pt>
                <c:pt idx="8" formatCode="General">
                  <c:v>45000</c:v>
                </c:pt>
                <c:pt idx="9">
                  <c:v>50000</c:v>
                </c:pt>
                <c:pt idx="10">
                  <c:v>55000</c:v>
                </c:pt>
                <c:pt idx="11" formatCode="General">
                  <c:v>60000</c:v>
                </c:pt>
                <c:pt idx="12">
                  <c:v>65000</c:v>
                </c:pt>
                <c:pt idx="13">
                  <c:v>70000</c:v>
                </c:pt>
                <c:pt idx="14" formatCode="General">
                  <c:v>75000</c:v>
                </c:pt>
                <c:pt idx="15">
                  <c:v>80000</c:v>
                </c:pt>
                <c:pt idx="16">
                  <c:v>85000</c:v>
                </c:pt>
                <c:pt idx="17" formatCode="General">
                  <c:v>90000</c:v>
                </c:pt>
                <c:pt idx="18">
                  <c:v>95000</c:v>
                </c:pt>
                <c:pt idx="19">
                  <c:v>100000</c:v>
                </c:pt>
                <c:pt idx="20" formatCode="General">
                  <c:v>105000</c:v>
                </c:pt>
                <c:pt idx="21">
                  <c:v>110000</c:v>
                </c:pt>
                <c:pt idx="22">
                  <c:v>115000</c:v>
                </c:pt>
                <c:pt idx="23" formatCode="General">
                  <c:v>120000</c:v>
                </c:pt>
                <c:pt idx="24">
                  <c:v>125000</c:v>
                </c:pt>
                <c:pt idx="25">
                  <c:v>130000</c:v>
                </c:pt>
                <c:pt idx="26" formatCode="General">
                  <c:v>135000</c:v>
                </c:pt>
                <c:pt idx="27">
                  <c:v>140000</c:v>
                </c:pt>
                <c:pt idx="28">
                  <c:v>145000</c:v>
                </c:pt>
                <c:pt idx="29" formatCode="General">
                  <c:v>150000</c:v>
                </c:pt>
              </c:numCache>
            </c:numRef>
          </c:cat>
          <c:val>
            <c:numRef>
              <c:f>ExceedProb_Summary!$C$76:$C$105</c:f>
              <c:numCache>
                <c:formatCode>0</c:formatCode>
                <c:ptCount val="30"/>
                <c:pt idx="0">
                  <c:v>13</c:v>
                </c:pt>
                <c:pt idx="1">
                  <c:v>30</c:v>
                </c:pt>
                <c:pt idx="2">
                  <c:v>41</c:v>
                </c:pt>
                <c:pt idx="3">
                  <c:v>50</c:v>
                </c:pt>
                <c:pt idx="4">
                  <c:v>60</c:v>
                </c:pt>
                <c:pt idx="5">
                  <c:v>63</c:v>
                </c:pt>
                <c:pt idx="6">
                  <c:v>67</c:v>
                </c:pt>
                <c:pt idx="7">
                  <c:v>72</c:v>
                </c:pt>
                <c:pt idx="8">
                  <c:v>74</c:v>
                </c:pt>
                <c:pt idx="9">
                  <c:v>76</c:v>
                </c:pt>
                <c:pt idx="10">
                  <c:v>78</c:v>
                </c:pt>
                <c:pt idx="11">
                  <c:v>80</c:v>
                </c:pt>
                <c:pt idx="12">
                  <c:v>80</c:v>
                </c:pt>
                <c:pt idx="13">
                  <c:v>83</c:v>
                </c:pt>
                <c:pt idx="14">
                  <c:v>85</c:v>
                </c:pt>
                <c:pt idx="15">
                  <c:v>85</c:v>
                </c:pt>
                <c:pt idx="16">
                  <c:v>86</c:v>
                </c:pt>
                <c:pt idx="17">
                  <c:v>87</c:v>
                </c:pt>
                <c:pt idx="18">
                  <c:v>87</c:v>
                </c:pt>
                <c:pt idx="19">
                  <c:v>88</c:v>
                </c:pt>
                <c:pt idx="20">
                  <c:v>88</c:v>
                </c:pt>
                <c:pt idx="21">
                  <c:v>88</c:v>
                </c:pt>
                <c:pt idx="22">
                  <c:v>88</c:v>
                </c:pt>
                <c:pt idx="23">
                  <c:v>88</c:v>
                </c:pt>
                <c:pt idx="24">
                  <c:v>89</c:v>
                </c:pt>
                <c:pt idx="25">
                  <c:v>89</c:v>
                </c:pt>
                <c:pt idx="26">
                  <c:v>89</c:v>
                </c:pt>
                <c:pt idx="27">
                  <c:v>89</c:v>
                </c:pt>
                <c:pt idx="28">
                  <c:v>90</c:v>
                </c:pt>
                <c:pt idx="29">
                  <c:v>90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5FC-154F-8C00-E315350576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25172576"/>
        <c:axId val="1225162784"/>
      </c:lineChart>
      <c:catAx>
        <c:axId val="12251720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" pitchFamily="2" charset="0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</a:rPr>
                  <a:t>Number</a:t>
                </a:r>
                <a:r>
                  <a:rPr lang="en-US" b="1" baseline="0">
                    <a:solidFill>
                      <a:schemeClr val="tx1"/>
                    </a:solidFill>
                  </a:rPr>
                  <a:t> of Fatalities</a:t>
                </a:r>
                <a:endParaRPr lang="en-US" b="1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Time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n-ea"/>
                <a:cs typeface="+mn-cs"/>
              </a:defRPr>
            </a:pPr>
            <a:endParaRPr lang="en-US"/>
          </a:p>
        </c:txPr>
        <c:crossAx val="1225160608"/>
        <c:crosses val="autoZero"/>
        <c:auto val="1"/>
        <c:lblAlgn val="ctr"/>
        <c:lblOffset val="100"/>
        <c:noMultiLvlLbl val="0"/>
      </c:catAx>
      <c:valAx>
        <c:axId val="1225160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 pitchFamily="2" charset="0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</a:rPr>
                  <a:t>Number</a:t>
                </a:r>
                <a:r>
                  <a:rPr lang="en-US" b="1" baseline="0">
                    <a:solidFill>
                      <a:schemeClr val="tx1"/>
                    </a:solidFill>
                  </a:rPr>
                  <a:t> of scenarios</a:t>
                </a:r>
                <a:endParaRPr lang="en-US" b="1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n-ea"/>
                <a:cs typeface="+mn-cs"/>
              </a:defRPr>
            </a:pPr>
            <a:endParaRPr lang="en-US"/>
          </a:p>
        </c:txPr>
        <c:crossAx val="1225172032"/>
        <c:crosses val="autoZero"/>
        <c:crossBetween val="between"/>
      </c:valAx>
      <c:valAx>
        <c:axId val="1225162784"/>
        <c:scaling>
          <c:orientation val="minMax"/>
          <c:max val="9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 pitchFamily="2" charset="0"/>
                    <a:ea typeface="+mn-ea"/>
                    <a:cs typeface="+mn-cs"/>
                  </a:defRPr>
                </a:pPr>
                <a:r>
                  <a:rPr lang="en-US" b="1">
                    <a:solidFill>
                      <a:srgbClr val="FF0000"/>
                    </a:solidFill>
                  </a:rPr>
                  <a:t>Cumulative</a:t>
                </a:r>
                <a:r>
                  <a:rPr lang="en-US" b="1" baseline="0">
                    <a:solidFill>
                      <a:srgbClr val="FF0000"/>
                    </a:solidFill>
                  </a:rPr>
                  <a:t> number of scenarios</a:t>
                </a:r>
                <a:endParaRPr lang="en-US" b="1">
                  <a:solidFill>
                    <a:srgbClr val="FF0000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FF0000"/>
                </a:solidFill>
                <a:latin typeface="Times" pitchFamily="2" charset="0"/>
                <a:ea typeface="+mn-ea"/>
                <a:cs typeface="+mn-cs"/>
              </a:defRPr>
            </a:pPr>
            <a:endParaRPr lang="en-US"/>
          </a:p>
        </c:txPr>
        <c:crossAx val="1225172576"/>
        <c:crosses val="max"/>
        <c:crossBetween val="between"/>
      </c:valAx>
      <c:catAx>
        <c:axId val="1225172576"/>
        <c:scaling>
          <c:orientation val="minMax"/>
        </c:scaling>
        <c:delete val="0"/>
        <c:axPos val="t"/>
        <c:numFmt formatCode="0" sourceLinked="1"/>
        <c:majorTickMark val="none"/>
        <c:minorTickMark val="in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n-ea"/>
                <a:cs typeface="+mn-cs"/>
              </a:defRPr>
            </a:pPr>
            <a:endParaRPr lang="en-US"/>
          </a:p>
        </c:txPr>
        <c:crossAx val="1225162784"/>
        <c:crosses val="max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Times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7BE6-2A95-DC41-8EC7-EA99B82BCC2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E5C4-9F15-FB4E-9882-E9057A4D5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19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7BE6-2A95-DC41-8EC7-EA99B82BCC2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E5C4-9F15-FB4E-9882-E9057A4D5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0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7BE6-2A95-DC41-8EC7-EA99B82BCC2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E5C4-9F15-FB4E-9882-E9057A4D5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96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7BE6-2A95-DC41-8EC7-EA99B82BCC2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E5C4-9F15-FB4E-9882-E9057A4D5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18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7BE6-2A95-DC41-8EC7-EA99B82BCC2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E5C4-9F15-FB4E-9882-E9057A4D5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69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7BE6-2A95-DC41-8EC7-EA99B82BCC2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E5C4-9F15-FB4E-9882-E9057A4D5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6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7BE6-2A95-DC41-8EC7-EA99B82BCC2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E5C4-9F15-FB4E-9882-E9057A4D5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7BE6-2A95-DC41-8EC7-EA99B82BCC2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E5C4-9F15-FB4E-9882-E9057A4D5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75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7BE6-2A95-DC41-8EC7-EA99B82BCC2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E5C4-9F15-FB4E-9882-E9057A4D5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76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7BE6-2A95-DC41-8EC7-EA99B82BCC2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E5C4-9F15-FB4E-9882-E9057A4D5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9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7BE6-2A95-DC41-8EC7-EA99B82BCC2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E5C4-9F15-FB4E-9882-E9057A4D5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28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E7BE6-2A95-DC41-8EC7-EA99B82BCC2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1E5C4-9F15-FB4E-9882-E9057A4D5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4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D5F8C3-C92A-894D-A5B8-CCD7A327B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183" y="326440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Earthquake Contingency Planning in Nepal to Save life and property</a:t>
            </a: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064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EB370A5-A555-7B40-A8B8-72EB485970D9}"/>
              </a:ext>
            </a:extLst>
          </p:cNvPr>
          <p:cNvSpPr txBox="1"/>
          <p:nvPr/>
        </p:nvSpPr>
        <p:spPr>
          <a:xfrm>
            <a:off x="159798" y="300437"/>
            <a:ext cx="5592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Province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A84DE4F-2C6A-7D49-BBAC-9DB6FABEB69B}"/>
              </a:ext>
            </a:extLst>
          </p:cNvPr>
          <p:cNvSpPr txBox="1"/>
          <p:nvPr/>
        </p:nvSpPr>
        <p:spPr>
          <a:xfrm>
            <a:off x="159798" y="988451"/>
            <a:ext cx="278987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u="sng" dirty="0"/>
              <a:t>Fatalities:</a:t>
            </a:r>
          </a:p>
          <a:p>
            <a:pPr lvl="0"/>
            <a:r>
              <a:rPr lang="en-GB" b="1" dirty="0"/>
              <a:t>Likelihood: </a:t>
            </a:r>
            <a:r>
              <a:rPr lang="en-GB" dirty="0"/>
              <a:t>84% </a:t>
            </a:r>
          </a:p>
          <a:p>
            <a:pPr lvl="0"/>
            <a:r>
              <a:rPr lang="en-GB" b="1" dirty="0">
                <a:solidFill>
                  <a:srgbClr val="FF0000"/>
                </a:solidFill>
              </a:rPr>
              <a:t>Average: </a:t>
            </a:r>
            <a:r>
              <a:rPr lang="en-GB" dirty="0">
                <a:solidFill>
                  <a:srgbClr val="FF0000"/>
                </a:solidFill>
              </a:rPr>
              <a:t>1,400 </a:t>
            </a:r>
          </a:p>
          <a:p>
            <a:pPr lvl="0"/>
            <a:r>
              <a:rPr lang="en-GB" b="1" dirty="0"/>
              <a:t>Worst-case: </a:t>
            </a:r>
            <a:r>
              <a:rPr lang="en-GB" dirty="0"/>
              <a:t>20,000 </a:t>
            </a:r>
            <a:r>
              <a:rPr lang="en-GB" b="1" dirty="0"/>
              <a:t>Variability: </a:t>
            </a:r>
            <a:r>
              <a:rPr lang="en-GB" dirty="0"/>
              <a:t>0.222 - </a:t>
            </a:r>
            <a:r>
              <a:rPr lang="en-GB" dirty="0" err="1"/>
              <a:t>Avg</a:t>
            </a:r>
            <a:endParaRPr lang="en-GB" dirty="0"/>
          </a:p>
          <a:p>
            <a:pPr lvl="0"/>
            <a:endParaRPr lang="en-GB" u="sng" dirty="0"/>
          </a:p>
          <a:p>
            <a:pPr lvl="0"/>
            <a:r>
              <a:rPr lang="en-GB" u="sng" dirty="0"/>
              <a:t>Injuries:</a:t>
            </a:r>
          </a:p>
          <a:p>
            <a:pPr lvl="0"/>
            <a:r>
              <a:rPr lang="en-GB" b="1" dirty="0"/>
              <a:t>Likelihood:</a:t>
            </a:r>
            <a:r>
              <a:rPr lang="en-GB" dirty="0"/>
              <a:t> 97%</a:t>
            </a:r>
          </a:p>
          <a:p>
            <a:pPr lvl="0"/>
            <a:r>
              <a:rPr lang="en-GB" b="1" dirty="0">
                <a:solidFill>
                  <a:srgbClr val="FF0000"/>
                </a:solidFill>
              </a:rPr>
              <a:t>Average:</a:t>
            </a:r>
            <a:r>
              <a:rPr lang="en-GB" dirty="0">
                <a:solidFill>
                  <a:srgbClr val="FF0000"/>
                </a:solidFill>
              </a:rPr>
              <a:t> 8,000</a:t>
            </a:r>
          </a:p>
          <a:p>
            <a:pPr lvl="0"/>
            <a:r>
              <a:rPr lang="en-GB" b="1" dirty="0"/>
              <a:t>Worst-case: </a:t>
            </a:r>
            <a:r>
              <a:rPr lang="en-GB" dirty="0"/>
              <a:t>122,000</a:t>
            </a:r>
            <a:endParaRPr lang="en-GB" b="1" dirty="0"/>
          </a:p>
          <a:p>
            <a:pPr lvl="0"/>
            <a:r>
              <a:rPr lang="en-GB" b="1" dirty="0"/>
              <a:t>Variability:</a:t>
            </a:r>
            <a:r>
              <a:rPr lang="en-GB" dirty="0"/>
              <a:t> 0.249 - </a:t>
            </a:r>
            <a:r>
              <a:rPr lang="en-GB" dirty="0" err="1"/>
              <a:t>Avg</a:t>
            </a:r>
            <a:endParaRPr lang="en-GB" b="1" dirty="0"/>
          </a:p>
          <a:p>
            <a:pPr lvl="0"/>
            <a:endParaRPr lang="en-GB" u="sng" dirty="0"/>
          </a:p>
          <a:p>
            <a:pPr lvl="0"/>
            <a:r>
              <a:rPr lang="en-GB" u="sng" dirty="0"/>
              <a:t>Building Damage:</a:t>
            </a:r>
          </a:p>
          <a:p>
            <a:pPr lvl="0"/>
            <a:r>
              <a:rPr lang="en-GB" b="1" dirty="0"/>
              <a:t>Likelihood: </a:t>
            </a:r>
            <a:r>
              <a:rPr lang="en-GB" dirty="0"/>
              <a:t>87% </a:t>
            </a:r>
          </a:p>
          <a:p>
            <a:pPr lvl="0"/>
            <a:r>
              <a:rPr lang="en-GB" b="1" dirty="0">
                <a:solidFill>
                  <a:srgbClr val="FF0000"/>
                </a:solidFill>
              </a:rPr>
              <a:t>Average: </a:t>
            </a:r>
            <a:r>
              <a:rPr lang="en-GB" dirty="0">
                <a:solidFill>
                  <a:srgbClr val="FF0000"/>
                </a:solidFill>
              </a:rPr>
              <a:t>11,000</a:t>
            </a:r>
            <a:r>
              <a:rPr lang="en-GB" dirty="0"/>
              <a:t> </a:t>
            </a:r>
          </a:p>
          <a:p>
            <a:pPr lvl="0"/>
            <a:r>
              <a:rPr lang="en-GB" b="1" dirty="0"/>
              <a:t>Worst-case: </a:t>
            </a:r>
            <a:r>
              <a:rPr lang="en-GB" dirty="0"/>
              <a:t>79,000 </a:t>
            </a:r>
            <a:r>
              <a:rPr lang="en-GB" b="1" dirty="0"/>
              <a:t>Variability: </a:t>
            </a:r>
            <a:r>
              <a:rPr lang="en-GB" dirty="0"/>
              <a:t>0.319 - </a:t>
            </a:r>
            <a:r>
              <a:rPr lang="en-GB" dirty="0" err="1"/>
              <a:t>Avg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2077EF2-9A95-EF49-86EF-6CB0A2932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643" y="205504"/>
            <a:ext cx="5914800" cy="65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53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EB370A5-A555-7B40-A8B8-72EB485970D9}"/>
              </a:ext>
            </a:extLst>
          </p:cNvPr>
          <p:cNvSpPr txBox="1"/>
          <p:nvPr/>
        </p:nvSpPr>
        <p:spPr>
          <a:xfrm>
            <a:off x="159798" y="300437"/>
            <a:ext cx="5592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Province 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A84DE4F-2C6A-7D49-BBAC-9DB6FABEB69B}"/>
              </a:ext>
            </a:extLst>
          </p:cNvPr>
          <p:cNvSpPr txBox="1"/>
          <p:nvPr/>
        </p:nvSpPr>
        <p:spPr>
          <a:xfrm>
            <a:off x="159798" y="988451"/>
            <a:ext cx="293184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u="sng" dirty="0"/>
              <a:t>Fatalities:</a:t>
            </a:r>
          </a:p>
          <a:p>
            <a:pPr lvl="0"/>
            <a:r>
              <a:rPr lang="en-GB" b="1" dirty="0"/>
              <a:t>Likelihood: </a:t>
            </a:r>
            <a:r>
              <a:rPr lang="en-GB" dirty="0"/>
              <a:t>77% </a:t>
            </a:r>
          </a:p>
          <a:p>
            <a:pPr lvl="0"/>
            <a:r>
              <a:rPr lang="en-GB" b="1" dirty="0">
                <a:solidFill>
                  <a:srgbClr val="FF0000"/>
                </a:solidFill>
              </a:rPr>
              <a:t>Average: </a:t>
            </a:r>
            <a:r>
              <a:rPr lang="en-GB" dirty="0">
                <a:solidFill>
                  <a:srgbClr val="FF0000"/>
                </a:solidFill>
              </a:rPr>
              <a:t>4,500 </a:t>
            </a:r>
          </a:p>
          <a:p>
            <a:pPr lvl="0"/>
            <a:r>
              <a:rPr lang="en-GB" b="1" dirty="0"/>
              <a:t>Worst-case: </a:t>
            </a:r>
            <a:r>
              <a:rPr lang="en-GB" dirty="0"/>
              <a:t>35,000 </a:t>
            </a:r>
            <a:r>
              <a:rPr lang="en-GB" b="1" dirty="0"/>
              <a:t>Variability: </a:t>
            </a:r>
            <a:r>
              <a:rPr lang="en-GB" dirty="0"/>
              <a:t>0.218 - </a:t>
            </a:r>
            <a:r>
              <a:rPr lang="en-GB" dirty="0" err="1"/>
              <a:t>Avg</a:t>
            </a:r>
            <a:endParaRPr lang="en-GB" dirty="0"/>
          </a:p>
          <a:p>
            <a:pPr lvl="0"/>
            <a:endParaRPr lang="en-GB" u="sng" dirty="0"/>
          </a:p>
          <a:p>
            <a:pPr lvl="0"/>
            <a:r>
              <a:rPr lang="en-GB" u="sng" dirty="0"/>
              <a:t>Injuries:</a:t>
            </a:r>
          </a:p>
          <a:p>
            <a:pPr lvl="0"/>
            <a:r>
              <a:rPr lang="en-GB" b="1" dirty="0"/>
              <a:t>Likelihood:</a:t>
            </a:r>
            <a:r>
              <a:rPr lang="en-GB" dirty="0"/>
              <a:t> 96%</a:t>
            </a:r>
          </a:p>
          <a:p>
            <a:pPr lvl="0"/>
            <a:r>
              <a:rPr lang="en-GB" b="1" dirty="0">
                <a:solidFill>
                  <a:srgbClr val="FF0000"/>
                </a:solidFill>
              </a:rPr>
              <a:t>Average:</a:t>
            </a:r>
            <a:r>
              <a:rPr lang="en-GB" dirty="0">
                <a:solidFill>
                  <a:srgbClr val="FF0000"/>
                </a:solidFill>
              </a:rPr>
              <a:t> 25,000</a:t>
            </a:r>
          </a:p>
          <a:p>
            <a:pPr lvl="0"/>
            <a:r>
              <a:rPr lang="en-GB" b="1" dirty="0"/>
              <a:t>Worst-case:</a:t>
            </a:r>
            <a:r>
              <a:rPr lang="en-GB" dirty="0"/>
              <a:t> 202,000</a:t>
            </a:r>
            <a:endParaRPr lang="en-GB" b="1" dirty="0"/>
          </a:p>
          <a:p>
            <a:pPr lvl="0"/>
            <a:r>
              <a:rPr lang="en-GB" b="1" dirty="0"/>
              <a:t>Variability:</a:t>
            </a:r>
            <a:r>
              <a:rPr lang="en-GB" dirty="0"/>
              <a:t> 0.236 - </a:t>
            </a:r>
            <a:r>
              <a:rPr lang="en-GB" dirty="0" err="1"/>
              <a:t>Avg</a:t>
            </a:r>
            <a:endParaRPr lang="en-GB" b="1" dirty="0"/>
          </a:p>
          <a:p>
            <a:pPr lvl="0"/>
            <a:endParaRPr lang="en-GB" u="sng" dirty="0"/>
          </a:p>
          <a:p>
            <a:pPr lvl="0"/>
            <a:r>
              <a:rPr lang="en-GB" u="sng" dirty="0"/>
              <a:t>Building Damage:</a:t>
            </a:r>
          </a:p>
          <a:p>
            <a:pPr lvl="0"/>
            <a:r>
              <a:rPr lang="en-GB" b="1" dirty="0"/>
              <a:t>Likelihood: </a:t>
            </a:r>
            <a:r>
              <a:rPr lang="en-GB" dirty="0"/>
              <a:t>87% </a:t>
            </a:r>
          </a:p>
          <a:p>
            <a:pPr lvl="0"/>
            <a:r>
              <a:rPr lang="en-GB" b="1" dirty="0">
                <a:solidFill>
                  <a:srgbClr val="FF0000"/>
                </a:solidFill>
              </a:rPr>
              <a:t>Average: </a:t>
            </a:r>
            <a:r>
              <a:rPr lang="en-GB" dirty="0">
                <a:solidFill>
                  <a:srgbClr val="FF0000"/>
                </a:solidFill>
              </a:rPr>
              <a:t>17,000 </a:t>
            </a:r>
          </a:p>
          <a:p>
            <a:pPr lvl="0"/>
            <a:r>
              <a:rPr lang="en-GB" b="1" dirty="0"/>
              <a:t>Worst-case: </a:t>
            </a:r>
            <a:r>
              <a:rPr lang="en-GB" dirty="0"/>
              <a:t>107,000 </a:t>
            </a:r>
            <a:r>
              <a:rPr lang="en-GB" b="1" dirty="0"/>
              <a:t>Variability: </a:t>
            </a:r>
            <a:r>
              <a:rPr lang="en-GB" dirty="0"/>
              <a:t>0.308 – </a:t>
            </a:r>
            <a:r>
              <a:rPr lang="en-GB" dirty="0" err="1"/>
              <a:t>Avg</a:t>
            </a:r>
            <a:endParaRPr lang="en-GB" dirty="0"/>
          </a:p>
          <a:p>
            <a:pPr lvl="0"/>
            <a:r>
              <a:rPr lang="en-GB" dirty="0">
                <a:solidFill>
                  <a:srgbClr val="FF0000"/>
                </a:solidFill>
              </a:rPr>
              <a:t>* Worst-case in hills – 44,000</a:t>
            </a:r>
          </a:p>
          <a:p>
            <a:pPr lvl="0"/>
            <a:r>
              <a:rPr lang="en-GB" dirty="0">
                <a:solidFill>
                  <a:srgbClr val="FF0000"/>
                </a:solidFill>
              </a:rPr>
              <a:t>* Average in </a:t>
            </a:r>
            <a:r>
              <a:rPr lang="en-GB" dirty="0" err="1">
                <a:solidFill>
                  <a:srgbClr val="FF0000"/>
                </a:solidFill>
              </a:rPr>
              <a:t>terai</a:t>
            </a:r>
            <a:r>
              <a:rPr lang="en-GB" dirty="0">
                <a:solidFill>
                  <a:srgbClr val="FF0000"/>
                </a:solidFill>
              </a:rPr>
              <a:t> – 3,000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A721E44-5835-0E48-9CC6-2FDC2E483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643" y="205501"/>
            <a:ext cx="5914800" cy="65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64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EB370A5-A555-7B40-A8B8-72EB485970D9}"/>
              </a:ext>
            </a:extLst>
          </p:cNvPr>
          <p:cNvSpPr txBox="1"/>
          <p:nvPr/>
        </p:nvSpPr>
        <p:spPr>
          <a:xfrm>
            <a:off x="159798" y="300437"/>
            <a:ext cx="5592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Province 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A84DE4F-2C6A-7D49-BBAC-9DB6FABEB69B}"/>
              </a:ext>
            </a:extLst>
          </p:cNvPr>
          <p:cNvSpPr txBox="1"/>
          <p:nvPr/>
        </p:nvSpPr>
        <p:spPr>
          <a:xfrm>
            <a:off x="159798" y="988451"/>
            <a:ext cx="278987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u="sng" dirty="0"/>
              <a:t>Fatalities:</a:t>
            </a:r>
          </a:p>
          <a:p>
            <a:pPr lvl="0"/>
            <a:r>
              <a:rPr lang="en-GB" b="1" dirty="0"/>
              <a:t>Likelihood: </a:t>
            </a:r>
            <a:r>
              <a:rPr lang="en-GB" dirty="0"/>
              <a:t>64% </a:t>
            </a:r>
          </a:p>
          <a:p>
            <a:pPr lvl="0"/>
            <a:r>
              <a:rPr lang="en-GB" b="1" dirty="0">
                <a:solidFill>
                  <a:srgbClr val="FF0000"/>
                </a:solidFill>
              </a:rPr>
              <a:t>Average: </a:t>
            </a:r>
            <a:r>
              <a:rPr lang="en-GB" dirty="0">
                <a:solidFill>
                  <a:srgbClr val="FF0000"/>
                </a:solidFill>
              </a:rPr>
              <a:t>2,200 </a:t>
            </a:r>
          </a:p>
          <a:p>
            <a:pPr lvl="0"/>
            <a:r>
              <a:rPr lang="en-GB" b="1" dirty="0"/>
              <a:t>Worst-case: </a:t>
            </a:r>
            <a:r>
              <a:rPr lang="en-GB" dirty="0"/>
              <a:t>11,000 </a:t>
            </a:r>
            <a:r>
              <a:rPr lang="en-GB" b="1" dirty="0"/>
              <a:t>Variability: </a:t>
            </a:r>
            <a:r>
              <a:rPr lang="en-GB" dirty="0"/>
              <a:t>0.288 - </a:t>
            </a:r>
            <a:r>
              <a:rPr lang="en-GB" dirty="0" err="1"/>
              <a:t>Avg</a:t>
            </a:r>
            <a:endParaRPr lang="en-GB" dirty="0"/>
          </a:p>
          <a:p>
            <a:pPr lvl="0"/>
            <a:endParaRPr lang="en-GB" u="sng" dirty="0"/>
          </a:p>
          <a:p>
            <a:pPr lvl="0"/>
            <a:r>
              <a:rPr lang="en-GB" u="sng" dirty="0"/>
              <a:t>Injuries:</a:t>
            </a:r>
          </a:p>
          <a:p>
            <a:pPr lvl="0"/>
            <a:r>
              <a:rPr lang="en-GB" b="1" dirty="0"/>
              <a:t>Likelihood:</a:t>
            </a:r>
            <a:r>
              <a:rPr lang="en-GB" dirty="0"/>
              <a:t> 82%</a:t>
            </a:r>
          </a:p>
          <a:p>
            <a:pPr lvl="0"/>
            <a:r>
              <a:rPr lang="en-GB" b="1" dirty="0">
                <a:solidFill>
                  <a:srgbClr val="FF0000"/>
                </a:solidFill>
              </a:rPr>
              <a:t>Average: </a:t>
            </a:r>
            <a:r>
              <a:rPr lang="en-GB" dirty="0">
                <a:solidFill>
                  <a:srgbClr val="FF0000"/>
                </a:solidFill>
              </a:rPr>
              <a:t>11,000</a:t>
            </a:r>
          </a:p>
          <a:p>
            <a:pPr lvl="0"/>
            <a:r>
              <a:rPr lang="en-GB" b="1" dirty="0"/>
              <a:t>Worst-case:</a:t>
            </a:r>
            <a:r>
              <a:rPr lang="en-GB" dirty="0"/>
              <a:t> 84,000</a:t>
            </a:r>
            <a:endParaRPr lang="en-GB" b="1" dirty="0"/>
          </a:p>
          <a:p>
            <a:pPr lvl="0"/>
            <a:r>
              <a:rPr lang="en-GB" b="1" dirty="0"/>
              <a:t>Variability: </a:t>
            </a:r>
            <a:r>
              <a:rPr lang="en-GB" dirty="0"/>
              <a:t>0.278 - </a:t>
            </a:r>
            <a:r>
              <a:rPr lang="en-GB" dirty="0" err="1"/>
              <a:t>Avg</a:t>
            </a:r>
            <a:endParaRPr lang="en-GB" b="1" dirty="0"/>
          </a:p>
          <a:p>
            <a:pPr lvl="0"/>
            <a:endParaRPr lang="en-GB" u="sng" dirty="0"/>
          </a:p>
          <a:p>
            <a:pPr lvl="0"/>
            <a:r>
              <a:rPr lang="en-GB" u="sng" dirty="0"/>
              <a:t>Building Damage:</a:t>
            </a:r>
          </a:p>
          <a:p>
            <a:pPr lvl="0"/>
            <a:r>
              <a:rPr lang="en-GB" b="1" dirty="0"/>
              <a:t>Likelihood: </a:t>
            </a:r>
            <a:r>
              <a:rPr lang="en-GB" dirty="0"/>
              <a:t>70% </a:t>
            </a:r>
          </a:p>
          <a:p>
            <a:pPr lvl="0"/>
            <a:r>
              <a:rPr lang="en-GB" b="1" dirty="0"/>
              <a:t>Average: </a:t>
            </a:r>
            <a:r>
              <a:rPr lang="en-GB" dirty="0"/>
              <a:t>10,000 </a:t>
            </a:r>
          </a:p>
          <a:p>
            <a:pPr lvl="0"/>
            <a:r>
              <a:rPr lang="en-GB" b="1" dirty="0">
                <a:solidFill>
                  <a:srgbClr val="FF0000"/>
                </a:solidFill>
              </a:rPr>
              <a:t>Worst-case: </a:t>
            </a:r>
            <a:r>
              <a:rPr lang="en-GB" dirty="0">
                <a:solidFill>
                  <a:srgbClr val="FF0000"/>
                </a:solidFill>
              </a:rPr>
              <a:t>42,000 </a:t>
            </a:r>
            <a:r>
              <a:rPr lang="en-GB" b="1" dirty="0"/>
              <a:t>Variability: </a:t>
            </a:r>
            <a:r>
              <a:rPr lang="en-GB" dirty="0"/>
              <a:t>0.388 - Max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6475ADB-D822-0543-A192-7284F0D08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643" y="211949"/>
            <a:ext cx="5914800" cy="65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03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EB370A5-A555-7B40-A8B8-72EB485970D9}"/>
              </a:ext>
            </a:extLst>
          </p:cNvPr>
          <p:cNvSpPr txBox="1"/>
          <p:nvPr/>
        </p:nvSpPr>
        <p:spPr>
          <a:xfrm>
            <a:off x="159798" y="300437"/>
            <a:ext cx="5592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Province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A84DE4F-2C6A-7D49-BBAC-9DB6FABEB69B}"/>
              </a:ext>
            </a:extLst>
          </p:cNvPr>
          <p:cNvSpPr txBox="1"/>
          <p:nvPr/>
        </p:nvSpPr>
        <p:spPr>
          <a:xfrm>
            <a:off x="159798" y="988451"/>
            <a:ext cx="278987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u="sng" dirty="0"/>
              <a:t>Fatalities:</a:t>
            </a:r>
          </a:p>
          <a:p>
            <a:pPr lvl="0"/>
            <a:r>
              <a:rPr lang="en-GB" b="1" dirty="0"/>
              <a:t>Likelihood: </a:t>
            </a:r>
            <a:r>
              <a:rPr lang="en-GB" dirty="0"/>
              <a:t>61% </a:t>
            </a:r>
          </a:p>
          <a:p>
            <a:pPr lvl="0"/>
            <a:r>
              <a:rPr lang="en-GB" b="1" dirty="0">
                <a:solidFill>
                  <a:srgbClr val="FF0000"/>
                </a:solidFill>
              </a:rPr>
              <a:t>Average: </a:t>
            </a:r>
            <a:r>
              <a:rPr lang="en-GB" dirty="0">
                <a:solidFill>
                  <a:srgbClr val="FF0000"/>
                </a:solidFill>
              </a:rPr>
              <a:t>2,000 </a:t>
            </a:r>
          </a:p>
          <a:p>
            <a:pPr lvl="0"/>
            <a:r>
              <a:rPr lang="en-GB" b="1" dirty="0"/>
              <a:t>Worst-case: </a:t>
            </a:r>
            <a:r>
              <a:rPr lang="en-GB" dirty="0"/>
              <a:t>17,000 </a:t>
            </a:r>
            <a:r>
              <a:rPr lang="en-GB" b="1" dirty="0"/>
              <a:t>Variability: </a:t>
            </a:r>
            <a:r>
              <a:rPr lang="en-GB" dirty="0"/>
              <a:t>0.250 - </a:t>
            </a:r>
            <a:r>
              <a:rPr lang="en-GB" dirty="0" err="1"/>
              <a:t>Avg</a:t>
            </a:r>
            <a:endParaRPr lang="en-GB" dirty="0"/>
          </a:p>
          <a:p>
            <a:pPr lvl="0"/>
            <a:endParaRPr lang="en-GB" u="sng" dirty="0"/>
          </a:p>
          <a:p>
            <a:pPr lvl="0"/>
            <a:r>
              <a:rPr lang="en-GB" u="sng" dirty="0"/>
              <a:t>Injuries:</a:t>
            </a:r>
          </a:p>
          <a:p>
            <a:pPr lvl="0"/>
            <a:r>
              <a:rPr lang="en-GB" b="1" dirty="0"/>
              <a:t>Likelihood:</a:t>
            </a:r>
            <a:r>
              <a:rPr lang="en-GB" dirty="0"/>
              <a:t> 80%</a:t>
            </a:r>
          </a:p>
          <a:p>
            <a:pPr lvl="0"/>
            <a:r>
              <a:rPr lang="en-GB" b="1" dirty="0">
                <a:solidFill>
                  <a:srgbClr val="FF0000"/>
                </a:solidFill>
              </a:rPr>
              <a:t>Average:</a:t>
            </a:r>
            <a:r>
              <a:rPr lang="en-GB" dirty="0">
                <a:solidFill>
                  <a:srgbClr val="FF0000"/>
                </a:solidFill>
              </a:rPr>
              <a:t> 6,000</a:t>
            </a:r>
          </a:p>
          <a:p>
            <a:pPr lvl="0"/>
            <a:r>
              <a:rPr lang="en-GB" b="1" dirty="0"/>
              <a:t>Worst-case:</a:t>
            </a:r>
            <a:r>
              <a:rPr lang="en-GB" dirty="0"/>
              <a:t> 109,000</a:t>
            </a:r>
            <a:endParaRPr lang="en-GB" b="1" dirty="0"/>
          </a:p>
          <a:p>
            <a:pPr lvl="0"/>
            <a:r>
              <a:rPr lang="en-GB" b="1" dirty="0"/>
              <a:t>Variability:</a:t>
            </a:r>
            <a:r>
              <a:rPr lang="en-GB" dirty="0"/>
              <a:t> 0.253 - </a:t>
            </a:r>
            <a:r>
              <a:rPr lang="en-GB" dirty="0" err="1"/>
              <a:t>Avg</a:t>
            </a:r>
            <a:endParaRPr lang="en-GB" b="1" dirty="0"/>
          </a:p>
          <a:p>
            <a:pPr lvl="0"/>
            <a:endParaRPr lang="en-GB" u="sng" dirty="0"/>
          </a:p>
          <a:p>
            <a:pPr lvl="0"/>
            <a:r>
              <a:rPr lang="en-GB" u="sng" dirty="0"/>
              <a:t>Building Damage:</a:t>
            </a:r>
          </a:p>
          <a:p>
            <a:pPr lvl="0"/>
            <a:r>
              <a:rPr lang="en-GB" b="1" dirty="0"/>
              <a:t>Likelihood: </a:t>
            </a:r>
            <a:r>
              <a:rPr lang="en-GB" dirty="0"/>
              <a:t>63% </a:t>
            </a:r>
          </a:p>
          <a:p>
            <a:pPr lvl="0"/>
            <a:r>
              <a:rPr lang="en-GB" b="1" dirty="0"/>
              <a:t>Average: </a:t>
            </a:r>
            <a:r>
              <a:rPr lang="en-GB" dirty="0"/>
              <a:t>10,000 </a:t>
            </a:r>
          </a:p>
          <a:p>
            <a:pPr lvl="0"/>
            <a:r>
              <a:rPr lang="en-GB" b="1" dirty="0">
                <a:solidFill>
                  <a:srgbClr val="FF0000"/>
                </a:solidFill>
              </a:rPr>
              <a:t>Worst-case: </a:t>
            </a:r>
            <a:r>
              <a:rPr lang="en-GB" dirty="0">
                <a:solidFill>
                  <a:srgbClr val="FF0000"/>
                </a:solidFill>
              </a:rPr>
              <a:t>53,000 </a:t>
            </a:r>
            <a:r>
              <a:rPr lang="en-GB" b="1" dirty="0"/>
              <a:t>Variability: </a:t>
            </a:r>
            <a:r>
              <a:rPr lang="en-GB" dirty="0"/>
              <a:t>0.376 - Max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800E6A0-E43C-1743-97E7-C96B1C7D3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643" y="205501"/>
            <a:ext cx="5914800" cy="65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94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D5F8C3-C92A-894D-A5B8-CCD7A327B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295" y="2800952"/>
            <a:ext cx="7772400" cy="1470025"/>
          </a:xfrm>
        </p:spPr>
        <p:txBody>
          <a:bodyPr>
            <a:normAutofit/>
          </a:bodyPr>
          <a:lstStyle/>
          <a:p>
            <a:r>
              <a:rPr lang="en-U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113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Durham\Nepal 2015 EQ Response\Photos\Kodari_rockfal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3087" y="2900109"/>
            <a:ext cx="2701216" cy="3602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4287" y="144508"/>
            <a:ext cx="5863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Overview 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287" y="808411"/>
            <a:ext cx="586312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2015 Gorkha earthquake was worst in 90 years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8970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fatalities,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22,309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injuries, 3.5 million displaced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Not as large as had been expected –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8.5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earthquake anticipated with 100,000+ fatalities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(Dixit et al 2014; Bilham et al. 2001, Wyss, 2005)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Scope of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this planning: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To forecast absolute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impacts to residential buildings: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Fatalities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Injuries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Building Collapse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Displaced population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Focus on large EQs requiring International response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M7.0 – M8.6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Results at all Administrative levels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1001" y="6183858"/>
            <a:ext cx="2059619" cy="276999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Rockfall damage in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Kodari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http://earthquake.usgs.gov/earthquakes/shakemap/global/shake/20002926/download/intensity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8038" y="79899"/>
            <a:ext cx="3119343" cy="31484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547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:\My Papers\Working Papers\Nepal EQ Book\TR Chapter\Shaking+PopDen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32" b="51689"/>
          <a:stretch/>
        </p:blipFill>
        <p:spPr bwMode="auto">
          <a:xfrm>
            <a:off x="4287986" y="2517495"/>
            <a:ext cx="4438764" cy="26997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29" y="71728"/>
            <a:ext cx="3525170" cy="4518028"/>
          </a:xfrm>
          <a:prstGeom prst="rect">
            <a:avLst/>
          </a:prstGeom>
        </p:spPr>
      </p:pic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-90762" y="4492102"/>
          <a:ext cx="3908161" cy="2242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1127464" y="3630965"/>
            <a:ext cx="6125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37821" y="2451715"/>
            <a:ext cx="6125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46699" y="1377517"/>
            <a:ext cx="61256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28945" y="214542"/>
            <a:ext cx="6125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948866" y="2469471"/>
            <a:ext cx="6125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931110" y="196786"/>
            <a:ext cx="6125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959223" y="1370119"/>
            <a:ext cx="61256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Isosceles Triangle 17"/>
          <p:cNvSpPr/>
          <p:nvPr/>
        </p:nvSpPr>
        <p:spPr>
          <a:xfrm rot="5400000">
            <a:off x="4501393" y="3592448"/>
            <a:ext cx="1473090" cy="1988373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2263806" y="4065973"/>
            <a:ext cx="1233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GoN</a:t>
            </a:r>
            <a:r>
              <a:rPr lang="en-GB" sz="1000" i="1" dirty="0">
                <a:latin typeface="Arial" panose="020B0604020202020204" pitchFamily="34" charset="0"/>
                <a:cs typeface="Arial" panose="020B0604020202020204" pitchFamily="34" charset="0"/>
              </a:rPr>
              <a:t> 2011 Census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55756" y="3818045"/>
            <a:ext cx="1233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GoN</a:t>
            </a:r>
            <a:r>
              <a:rPr lang="en-GB" sz="1000" i="1" dirty="0">
                <a:latin typeface="Arial" panose="020B0604020202020204" pitchFamily="34" charset="0"/>
                <a:cs typeface="Arial" panose="020B0604020202020204" pitchFamily="34" charset="0"/>
              </a:rPr>
              <a:t> 2011 Census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12699" y="6546465"/>
            <a:ext cx="12795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>
                <a:latin typeface="Arial" panose="020B0604020202020204" pitchFamily="34" charset="0"/>
                <a:cs typeface="Arial" panose="020B0604020202020204" pitchFamily="34" charset="0"/>
              </a:rPr>
              <a:t>HAZUS &amp; Emily So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01855" y="4561087"/>
            <a:ext cx="1010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>
                <a:latin typeface="Arial" panose="020B0604020202020204" pitchFamily="34" charset="0"/>
                <a:cs typeface="Arial" panose="020B0604020202020204" pitchFamily="34" charset="0"/>
              </a:rPr>
              <a:t>GEM &amp; NSET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81887" y="88775"/>
            <a:ext cx="5273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Earthquake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29050" y="590550"/>
            <a:ext cx="501015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Population and building data from 2011 National Census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Fragility curves and fatality rates from global empirical data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(Guragain, 2012; HAZUS, GEMECD)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Verified on the 2015 earthquake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30 EQs for 3 different times = </a:t>
            </a: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scenarios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3829543" y="4819650"/>
          <a:ext cx="2199782" cy="16757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40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57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2943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 dirty="0">
                          <a:effectLst/>
                        </a:rPr>
                        <a:t>Building Typology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5" marR="8515" marT="85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 dirty="0">
                          <a:effectLst/>
                        </a:rPr>
                        <a:t>Fatality Rate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5" marR="8515" marT="85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0307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Adobe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5" marR="8515" marT="85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u="none" strike="noStrike" dirty="0">
                          <a:effectLst/>
                        </a:rPr>
                        <a:t>5.0%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5" marR="8515" marT="85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0307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Bamboo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5" marR="8515" marT="85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u="none" strike="noStrike" dirty="0">
                          <a:effectLst/>
                        </a:rPr>
                        <a:t>0.5%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5" marR="8515" marT="85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0307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Timber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5" marR="8515" marT="85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u="none" strike="noStrike" dirty="0">
                          <a:effectLst/>
                        </a:rPr>
                        <a:t>2.0%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5" marR="8515" marT="85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0307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Reinforced Concrete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5" marR="8515" marT="85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u="none" strike="noStrike" dirty="0">
                          <a:effectLst/>
                        </a:rPr>
                        <a:t>10.0%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5" marR="8515" marT="85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0307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Brick</a:t>
                      </a:r>
                      <a:r>
                        <a:rPr lang="en-GB" sz="1000" u="none" strike="noStrike" baseline="0" dirty="0">
                          <a:effectLst/>
                        </a:rPr>
                        <a:t> with </a:t>
                      </a:r>
                      <a:r>
                        <a:rPr lang="en-GB" sz="1000" u="none" strike="noStrike" dirty="0">
                          <a:effectLst/>
                        </a:rPr>
                        <a:t>flexible flooring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5" marR="8515" marT="85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u="none" strike="noStrike" dirty="0">
                          <a:effectLst/>
                        </a:rPr>
                        <a:t>5.0%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5" marR="8515" marT="85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0307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Brick</a:t>
                      </a:r>
                      <a:r>
                        <a:rPr lang="en-GB" sz="1000" u="none" strike="noStrike" baseline="0" dirty="0">
                          <a:effectLst/>
                        </a:rPr>
                        <a:t> with </a:t>
                      </a:r>
                      <a:r>
                        <a:rPr lang="en-GB" sz="1000" u="none" strike="noStrike" dirty="0">
                          <a:effectLst/>
                        </a:rPr>
                        <a:t>rigid</a:t>
                      </a:r>
                      <a:r>
                        <a:rPr lang="en-GB" sz="1000" u="none" strike="noStrike" baseline="0" dirty="0">
                          <a:effectLst/>
                        </a:rPr>
                        <a:t> </a:t>
                      </a:r>
                      <a:r>
                        <a:rPr lang="en-GB" sz="1000" u="none" strike="noStrike" dirty="0">
                          <a:effectLst/>
                        </a:rPr>
                        <a:t>flooring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5" marR="8515" marT="85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u="none" strike="noStrike" dirty="0">
                          <a:effectLst/>
                        </a:rPr>
                        <a:t>15.0%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5" marR="8515" marT="85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0307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Brick</a:t>
                      </a:r>
                      <a:r>
                        <a:rPr lang="en-GB" sz="1000" u="none" strike="noStrike" baseline="0" dirty="0">
                          <a:effectLst/>
                        </a:rPr>
                        <a:t> in mud mortar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5" marR="8515" marT="85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u="none" strike="noStrike" dirty="0">
                          <a:effectLst/>
                        </a:rPr>
                        <a:t>5.0%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5" marR="8515" marT="85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70307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Stone</a:t>
                      </a:r>
                      <a:r>
                        <a:rPr lang="en-GB" sz="1000" u="none" strike="noStrike" baseline="0" dirty="0">
                          <a:effectLst/>
                        </a:rPr>
                        <a:t> in mud mortar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5" marR="8515" marT="85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u="none" strike="noStrike" dirty="0">
                          <a:effectLst/>
                        </a:rPr>
                        <a:t>5.0%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5" marR="8515" marT="85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6727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7285" y="5708342"/>
            <a:ext cx="994299" cy="656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71020" y="150920"/>
            <a:ext cx="8801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Scenario Ensembles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998781" y="2539014"/>
            <a:ext cx="1145219" cy="807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366A906-BC2D-3E4B-831E-156F074E1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5" y="634839"/>
            <a:ext cx="4433544" cy="620408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8FFD8F9A-206D-6842-8192-954D2DB483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662779"/>
              </p:ext>
            </p:extLst>
          </p:nvPr>
        </p:nvGraphicFramePr>
        <p:xfrm>
          <a:off x="4719631" y="273683"/>
          <a:ext cx="4190259" cy="6453454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6340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541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22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9980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4143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Scenario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(Location-</a:t>
                      </a:r>
                      <a:r>
                        <a:rPr lang="en-GB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Fault_Mag</a:t>
                      </a: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of Day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30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 Day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Non-work Day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Night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Wind-MFT_8.6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10,631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16,023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24,137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FWMW-MFT_8.6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36,770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53,175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81,434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WC-MFT_8.6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74,256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85,299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144,394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CE-MFT_8.6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65,946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71,960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124,942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Eind-MFT_8.6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15,231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20,321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32,665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W-Ind-MFT_8.3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5,908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8,956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13,458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FW-MFT_8.3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15,907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24,490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36,544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MW-MFT_8.3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24,404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37,559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56,089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W-MFT_8.3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32,200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43,013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68,178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C-MFT_8.3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53,025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55,444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98,375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E-MFT_8.3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23,731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30,196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49,265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Eind-MFT_8.3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7,536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10,608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16,679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WInd-MFT_7.8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3,100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5,070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7,429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FW-MFT_7.8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8,561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14,070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20,491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MW-MFT_7.8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12,796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21,050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30,638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W-MFT_7.8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19,644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26,476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41,891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C-MFT_7.8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38,333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36,876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68,301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E-MFT_7.8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9,739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14,316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22,200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Eind-MFT_7.8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3,791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5,911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8,902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WInd-MFT_7.0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856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1,298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1,958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FW-MFT_7.0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6,474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10,338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15,259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MW-MFT_7.0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8,518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13,645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20,090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W-MFT_7.0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11,369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16,400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25,114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C-MFT_7.0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28,038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23,261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46,414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E-MFT_7.0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6,882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9,916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15,537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Eind-MFT_7.0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2,267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3,372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5,134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SChn-KKM_7.8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323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523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8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MW-WFSN_7.8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5,292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9,023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13,042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9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MW-WFSS_7.3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7,361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12,134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17,727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0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W-TKG_7.3</a:t>
                      </a:r>
                      <a:endParaRPr lang="en-GB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1,560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2,531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3,798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313" marR="5031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1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Average</a:t>
                      </a:r>
                    </a:p>
                  </a:txBody>
                  <a:tcPr marL="50313" marR="5031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18,010</a:t>
                      </a:r>
                    </a:p>
                  </a:txBody>
                  <a:tcPr marL="50313" marR="5031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22,768</a:t>
                      </a:r>
                    </a:p>
                  </a:txBody>
                  <a:tcPr marL="50313" marR="5031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37,020</a:t>
                      </a:r>
                    </a:p>
                  </a:txBody>
                  <a:tcPr marL="50313" marR="5031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5160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EB370A5-A555-7B40-A8B8-72EB485970D9}"/>
              </a:ext>
            </a:extLst>
          </p:cNvPr>
          <p:cNvSpPr txBox="1"/>
          <p:nvPr/>
        </p:nvSpPr>
        <p:spPr>
          <a:xfrm>
            <a:off x="159798" y="300437"/>
            <a:ext cx="5592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Scenario Results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="" xmlns:a16="http://schemas.microsoft.com/office/drawing/2014/main" id="{A0D8FC50-546C-6E44-8D57-F6FC852A47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638139"/>
              </p:ext>
            </p:extLst>
          </p:nvPr>
        </p:nvGraphicFramePr>
        <p:xfrm>
          <a:off x="159798" y="885212"/>
          <a:ext cx="4517133" cy="4452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F27F0A6-54F5-1B47-831D-4E65984EEC81}"/>
              </a:ext>
            </a:extLst>
          </p:cNvPr>
          <p:cNvSpPr/>
          <p:nvPr/>
        </p:nvSpPr>
        <p:spPr>
          <a:xfrm>
            <a:off x="415431" y="5156254"/>
            <a:ext cx="4572000" cy="17029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Worst-case - 144,394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Average (median) – 25,932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Most common – 5,000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10,000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Variability – 0.180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65F6EAD-FFE4-7645-9CDF-9A69230928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60"/>
          <a:stretch/>
        </p:blipFill>
        <p:spPr>
          <a:xfrm>
            <a:off x="4676931" y="300437"/>
            <a:ext cx="4317168" cy="6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35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3E138C-D607-B64B-9A70-2547854BC6A5}"/>
              </a:ext>
            </a:extLst>
          </p:cNvPr>
          <p:cNvSpPr txBox="1"/>
          <p:nvPr/>
        </p:nvSpPr>
        <p:spPr>
          <a:xfrm>
            <a:off x="159798" y="344078"/>
            <a:ext cx="5592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Variability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12308466-46C8-354B-B11E-36747C8CA867}"/>
              </a:ext>
            </a:extLst>
          </p:cNvPr>
          <p:cNvCxnSpPr/>
          <p:nvPr/>
        </p:nvCxnSpPr>
        <p:spPr>
          <a:xfrm>
            <a:off x="427703" y="2698955"/>
            <a:ext cx="8406581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D2A9E53-B1F5-E849-9050-ABF78F16E2A3}"/>
              </a:ext>
            </a:extLst>
          </p:cNvPr>
          <p:cNvSpPr txBox="1"/>
          <p:nvPr/>
        </p:nvSpPr>
        <p:spPr>
          <a:xfrm>
            <a:off x="159798" y="199041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0.00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67900D-EFD2-EF40-BDA5-791D8228DECA}"/>
              </a:ext>
            </a:extLst>
          </p:cNvPr>
          <p:cNvSpPr txBox="1"/>
          <p:nvPr/>
        </p:nvSpPr>
        <p:spPr>
          <a:xfrm>
            <a:off x="2942784" y="199041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0.33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6A799C7-1369-8840-BEA3-6E1CA41ECF46}"/>
              </a:ext>
            </a:extLst>
          </p:cNvPr>
          <p:cNvSpPr txBox="1"/>
          <p:nvPr/>
        </p:nvSpPr>
        <p:spPr>
          <a:xfrm>
            <a:off x="5725770" y="199041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0.66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BECA3CA-8886-2847-9349-CA0F36730725}"/>
              </a:ext>
            </a:extLst>
          </p:cNvPr>
          <p:cNvSpPr txBox="1"/>
          <p:nvPr/>
        </p:nvSpPr>
        <p:spPr>
          <a:xfrm>
            <a:off x="8508757" y="199041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1.00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40CD722-C263-9C42-BAFD-28DB6B21A7E5}"/>
              </a:ext>
            </a:extLst>
          </p:cNvPr>
          <p:cNvCxnSpPr/>
          <p:nvPr/>
        </p:nvCxnSpPr>
        <p:spPr>
          <a:xfrm flipV="1">
            <a:off x="3228734" y="2337308"/>
            <a:ext cx="0" cy="72329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B5FC0D4F-FEEA-BB40-8EFB-2DED6B9AD325}"/>
              </a:ext>
            </a:extLst>
          </p:cNvPr>
          <p:cNvCxnSpPr/>
          <p:nvPr/>
        </p:nvCxnSpPr>
        <p:spPr>
          <a:xfrm flipV="1">
            <a:off x="424216" y="2337308"/>
            <a:ext cx="0" cy="72329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40CDA10A-E623-D04E-BB4D-0A96BD292A95}"/>
              </a:ext>
            </a:extLst>
          </p:cNvPr>
          <p:cNvCxnSpPr/>
          <p:nvPr/>
        </p:nvCxnSpPr>
        <p:spPr>
          <a:xfrm flipV="1">
            <a:off x="-1695322" y="3038798"/>
            <a:ext cx="0" cy="72329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936E150E-989B-BA48-9E25-AC86A4C8E40F}"/>
              </a:ext>
            </a:extLst>
          </p:cNvPr>
          <p:cNvCxnSpPr/>
          <p:nvPr/>
        </p:nvCxnSpPr>
        <p:spPr>
          <a:xfrm flipV="1">
            <a:off x="8837770" y="2337308"/>
            <a:ext cx="0" cy="72329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D05DA2A9-B5D0-E047-93E4-AFFB6D227541}"/>
              </a:ext>
            </a:extLst>
          </p:cNvPr>
          <p:cNvCxnSpPr/>
          <p:nvPr/>
        </p:nvCxnSpPr>
        <p:spPr>
          <a:xfrm flipV="1">
            <a:off x="6033252" y="2337308"/>
            <a:ext cx="0" cy="72329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295171E-6172-D34D-A03A-B72A54E9E951}"/>
              </a:ext>
            </a:extLst>
          </p:cNvPr>
          <p:cNvSpPr txBox="1"/>
          <p:nvPr/>
        </p:nvSpPr>
        <p:spPr>
          <a:xfrm>
            <a:off x="458264" y="2831059"/>
            <a:ext cx="276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Impacts are consistent and typically near to the minimum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FBD6A7A-6106-FB4F-B83E-AFF4E6B022DC}"/>
              </a:ext>
            </a:extLst>
          </p:cNvPr>
          <p:cNvSpPr txBox="1"/>
          <p:nvPr/>
        </p:nvSpPr>
        <p:spPr>
          <a:xfrm>
            <a:off x="3225247" y="2831059"/>
            <a:ext cx="2804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Impacts are different in every different scenario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6F48627-6ED3-484D-88FC-4715676AE3CD}"/>
              </a:ext>
            </a:extLst>
          </p:cNvPr>
          <p:cNvSpPr txBox="1"/>
          <p:nvPr/>
        </p:nvSpPr>
        <p:spPr>
          <a:xfrm>
            <a:off x="6070786" y="2831059"/>
            <a:ext cx="276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Impacts are consistent and typically near to the maximum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4FBB300-7EBF-0C40-9EC9-D08F8832745A}"/>
              </a:ext>
            </a:extLst>
          </p:cNvPr>
          <p:cNvSpPr txBox="1"/>
          <p:nvPr/>
        </p:nvSpPr>
        <p:spPr>
          <a:xfrm>
            <a:off x="315696" y="4431880"/>
            <a:ext cx="276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Plan for the </a:t>
            </a:r>
            <a:r>
              <a:rPr lang="en-US" b="1" u="sng" dirty="0">
                <a:solidFill>
                  <a:srgbClr val="FF0000"/>
                </a:solidFill>
              </a:rPr>
              <a:t>AVERAGE</a:t>
            </a:r>
            <a:r>
              <a:rPr lang="en-US" dirty="0"/>
              <a:t> because we know the worst-case is very unlikely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C33CE06-940B-B14F-A6A1-522C62D87443}"/>
              </a:ext>
            </a:extLst>
          </p:cNvPr>
          <p:cNvSpPr txBox="1"/>
          <p:nvPr/>
        </p:nvSpPr>
        <p:spPr>
          <a:xfrm>
            <a:off x="3239500" y="4431880"/>
            <a:ext cx="276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Plan for the </a:t>
            </a:r>
            <a:r>
              <a:rPr lang="en-US" b="1" u="sng" dirty="0">
                <a:solidFill>
                  <a:srgbClr val="FF0000"/>
                </a:solidFill>
              </a:rPr>
              <a:t>WORST-CASE</a:t>
            </a:r>
            <a:r>
              <a:rPr lang="en-US" dirty="0"/>
              <a:t> because we don’t know what impacts will occur</a:t>
            </a:r>
          </a:p>
          <a:p>
            <a:pPr algn="ctr"/>
            <a:r>
              <a:rPr lang="en-US" dirty="0"/>
              <a:t>(precautionary approach)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891F22C-DA48-6A44-AD02-7C7A09285FB5}"/>
              </a:ext>
            </a:extLst>
          </p:cNvPr>
          <p:cNvSpPr txBox="1"/>
          <p:nvPr/>
        </p:nvSpPr>
        <p:spPr>
          <a:xfrm>
            <a:off x="6067300" y="4431880"/>
            <a:ext cx="276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Plan for the </a:t>
            </a:r>
            <a:r>
              <a:rPr lang="en-US" b="1" u="sng" dirty="0">
                <a:solidFill>
                  <a:srgbClr val="FF0000"/>
                </a:solidFill>
              </a:rPr>
              <a:t>WORST-CASE</a:t>
            </a:r>
            <a:r>
              <a:rPr lang="en-US" dirty="0"/>
              <a:t> because we know the worst-case is very likely</a:t>
            </a:r>
          </a:p>
        </p:txBody>
      </p:sp>
      <p:sp>
        <p:nvSpPr>
          <p:cNvPr id="25" name="Down Arrow 24">
            <a:extLst>
              <a:ext uri="{FF2B5EF4-FFF2-40B4-BE49-F238E27FC236}">
                <a16:creationId xmlns="" xmlns:a16="http://schemas.microsoft.com/office/drawing/2014/main" id="{D62684C9-400F-CD45-A597-CF98854C4A92}"/>
              </a:ext>
            </a:extLst>
          </p:cNvPr>
          <p:cNvSpPr/>
          <p:nvPr/>
        </p:nvSpPr>
        <p:spPr>
          <a:xfrm>
            <a:off x="1666568" y="3762091"/>
            <a:ext cx="368709" cy="669789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>
            <a:extLst>
              <a:ext uri="{FF2B5EF4-FFF2-40B4-BE49-F238E27FC236}">
                <a16:creationId xmlns="" xmlns:a16="http://schemas.microsoft.com/office/drawing/2014/main" id="{45753D97-5EF0-D24C-B65D-E26D2ACF95C8}"/>
              </a:ext>
            </a:extLst>
          </p:cNvPr>
          <p:cNvSpPr/>
          <p:nvPr/>
        </p:nvSpPr>
        <p:spPr>
          <a:xfrm>
            <a:off x="4463662" y="3754389"/>
            <a:ext cx="368709" cy="669789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="" xmlns:a16="http://schemas.microsoft.com/office/drawing/2014/main" id="{AD056D8D-4E45-AF4B-A6CE-57D583C911F0}"/>
              </a:ext>
            </a:extLst>
          </p:cNvPr>
          <p:cNvSpPr/>
          <p:nvPr/>
        </p:nvSpPr>
        <p:spPr>
          <a:xfrm>
            <a:off x="7260756" y="3746687"/>
            <a:ext cx="368709" cy="669789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C90C3561-3F64-804B-B018-245C7263500C}"/>
              </a:ext>
            </a:extLst>
          </p:cNvPr>
          <p:cNvCxnSpPr/>
          <p:nvPr/>
        </p:nvCxnSpPr>
        <p:spPr>
          <a:xfrm flipV="1">
            <a:off x="2610465" y="1385967"/>
            <a:ext cx="0" cy="781669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7E8BC983-FE86-054E-B48D-35453CBDEF50}"/>
              </a:ext>
            </a:extLst>
          </p:cNvPr>
          <p:cNvCxnSpPr/>
          <p:nvPr/>
        </p:nvCxnSpPr>
        <p:spPr>
          <a:xfrm flipV="1">
            <a:off x="3810001" y="1407469"/>
            <a:ext cx="0" cy="781669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27B9A17-FFA7-914F-B18A-4DE81A8A859E}"/>
              </a:ext>
            </a:extLst>
          </p:cNvPr>
          <p:cNvSpPr txBox="1"/>
          <p:nvPr/>
        </p:nvSpPr>
        <p:spPr>
          <a:xfrm>
            <a:off x="2610466" y="1432497"/>
            <a:ext cx="1199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Zone of discretion?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C9BEB42-C1CB-7743-959F-A84F524E8E28}"/>
              </a:ext>
            </a:extLst>
          </p:cNvPr>
          <p:cNvSpPr txBox="1"/>
          <p:nvPr/>
        </p:nvSpPr>
        <p:spPr>
          <a:xfrm>
            <a:off x="2343245" y="993114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0.30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106405E6-9CBA-6C40-B13D-D722C0E394C9}"/>
              </a:ext>
            </a:extLst>
          </p:cNvPr>
          <p:cNvSpPr txBox="1"/>
          <p:nvPr/>
        </p:nvSpPr>
        <p:spPr>
          <a:xfrm>
            <a:off x="3536216" y="1018501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0.36</a:t>
            </a:r>
          </a:p>
        </p:txBody>
      </p:sp>
      <p:sp>
        <p:nvSpPr>
          <p:cNvPr id="37" name="5-Point Star 36">
            <a:extLst>
              <a:ext uri="{FF2B5EF4-FFF2-40B4-BE49-F238E27FC236}">
                <a16:creationId xmlns="" xmlns:a16="http://schemas.microsoft.com/office/drawing/2014/main" id="{EC71A756-5E5D-D64D-98AE-52DCE7D57678}"/>
              </a:ext>
            </a:extLst>
          </p:cNvPr>
          <p:cNvSpPr/>
          <p:nvPr/>
        </p:nvSpPr>
        <p:spPr>
          <a:xfrm>
            <a:off x="1432778" y="2431548"/>
            <a:ext cx="442451" cy="460457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07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EB370A5-A555-7B40-A8B8-72EB485970D9}"/>
              </a:ext>
            </a:extLst>
          </p:cNvPr>
          <p:cNvSpPr txBox="1"/>
          <p:nvPr/>
        </p:nvSpPr>
        <p:spPr>
          <a:xfrm>
            <a:off x="159798" y="300439"/>
            <a:ext cx="5592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Province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F465946-9466-1B40-A172-68DADF2BA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390" y="197198"/>
            <a:ext cx="5912053" cy="65575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A84DE4F-2C6A-7D49-BBAC-9DB6FABEB69B}"/>
              </a:ext>
            </a:extLst>
          </p:cNvPr>
          <p:cNvSpPr txBox="1"/>
          <p:nvPr/>
        </p:nvSpPr>
        <p:spPr>
          <a:xfrm>
            <a:off x="159798" y="983734"/>
            <a:ext cx="278987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u="sng" dirty="0"/>
              <a:t>Fatalities:</a:t>
            </a:r>
          </a:p>
          <a:p>
            <a:pPr lvl="0"/>
            <a:r>
              <a:rPr lang="en-GB" b="1" dirty="0"/>
              <a:t>Likelihood: </a:t>
            </a:r>
            <a:r>
              <a:rPr lang="en-GB" dirty="0"/>
              <a:t>43% </a:t>
            </a:r>
          </a:p>
          <a:p>
            <a:pPr lvl="0"/>
            <a:r>
              <a:rPr lang="en-GB" b="1" dirty="0">
                <a:solidFill>
                  <a:srgbClr val="FF0000"/>
                </a:solidFill>
              </a:rPr>
              <a:t>Average: </a:t>
            </a:r>
            <a:r>
              <a:rPr lang="en-GB" dirty="0">
                <a:solidFill>
                  <a:srgbClr val="FF0000"/>
                </a:solidFill>
              </a:rPr>
              <a:t>5,500 </a:t>
            </a:r>
          </a:p>
          <a:p>
            <a:pPr lvl="0"/>
            <a:r>
              <a:rPr lang="en-GB" b="1" dirty="0"/>
              <a:t>Worst-case: </a:t>
            </a:r>
            <a:r>
              <a:rPr lang="en-GB" dirty="0"/>
              <a:t>20,000 </a:t>
            </a:r>
            <a:r>
              <a:rPr lang="en-GB" b="1" dirty="0"/>
              <a:t>Variability: </a:t>
            </a:r>
            <a:r>
              <a:rPr lang="en-GB" dirty="0"/>
              <a:t>0.329 - </a:t>
            </a:r>
            <a:r>
              <a:rPr lang="en-GB" dirty="0" err="1"/>
              <a:t>Avg</a:t>
            </a:r>
            <a:endParaRPr lang="en-GB" dirty="0"/>
          </a:p>
          <a:p>
            <a:pPr lvl="0"/>
            <a:endParaRPr lang="en-GB" u="sng" dirty="0"/>
          </a:p>
          <a:p>
            <a:pPr lvl="0"/>
            <a:r>
              <a:rPr lang="en-GB" u="sng" dirty="0"/>
              <a:t>Injuries:</a:t>
            </a:r>
          </a:p>
          <a:p>
            <a:pPr lvl="0"/>
            <a:r>
              <a:rPr lang="en-GB" b="1" dirty="0"/>
              <a:t>Likelihood: </a:t>
            </a:r>
            <a:r>
              <a:rPr lang="en-GB" dirty="0"/>
              <a:t>64%</a:t>
            </a:r>
          </a:p>
          <a:p>
            <a:pPr lvl="0"/>
            <a:r>
              <a:rPr lang="en-GB" b="1" dirty="0">
                <a:solidFill>
                  <a:srgbClr val="FF0000"/>
                </a:solidFill>
              </a:rPr>
              <a:t>Average: </a:t>
            </a:r>
            <a:r>
              <a:rPr lang="en-GB" dirty="0">
                <a:solidFill>
                  <a:srgbClr val="FF0000"/>
                </a:solidFill>
              </a:rPr>
              <a:t>18,000</a:t>
            </a:r>
          </a:p>
          <a:p>
            <a:pPr lvl="0"/>
            <a:r>
              <a:rPr lang="en-GB" b="1" dirty="0"/>
              <a:t>Worst-case: </a:t>
            </a:r>
            <a:r>
              <a:rPr lang="en-GB" dirty="0"/>
              <a:t>138,000</a:t>
            </a:r>
            <a:endParaRPr lang="en-GB" b="1" dirty="0"/>
          </a:p>
          <a:p>
            <a:pPr lvl="0"/>
            <a:r>
              <a:rPr lang="en-GB" b="1" dirty="0"/>
              <a:t>Variability:</a:t>
            </a:r>
            <a:r>
              <a:rPr lang="en-GB" dirty="0"/>
              <a:t> 0.295 - </a:t>
            </a:r>
            <a:r>
              <a:rPr lang="en-GB" dirty="0" err="1"/>
              <a:t>Avg</a:t>
            </a:r>
            <a:endParaRPr lang="en-GB" b="1" dirty="0"/>
          </a:p>
          <a:p>
            <a:pPr lvl="0"/>
            <a:endParaRPr lang="en-GB" u="sng" dirty="0"/>
          </a:p>
          <a:p>
            <a:pPr lvl="0"/>
            <a:r>
              <a:rPr lang="en-GB" u="sng" dirty="0"/>
              <a:t>Building Damage:</a:t>
            </a:r>
          </a:p>
          <a:p>
            <a:pPr lvl="0"/>
            <a:r>
              <a:rPr lang="en-GB" b="1" dirty="0"/>
              <a:t>Likelihood: </a:t>
            </a:r>
            <a:r>
              <a:rPr lang="en-GB" dirty="0"/>
              <a:t>50% </a:t>
            </a:r>
          </a:p>
          <a:p>
            <a:pPr lvl="0"/>
            <a:r>
              <a:rPr lang="en-GB" b="1" dirty="0"/>
              <a:t>Average: </a:t>
            </a:r>
            <a:r>
              <a:rPr lang="en-GB" dirty="0"/>
              <a:t>24,000 </a:t>
            </a:r>
          </a:p>
          <a:p>
            <a:pPr lvl="0"/>
            <a:r>
              <a:rPr lang="en-GB" b="1" dirty="0">
                <a:solidFill>
                  <a:srgbClr val="FF0000"/>
                </a:solidFill>
              </a:rPr>
              <a:t>Worst-case: </a:t>
            </a:r>
            <a:r>
              <a:rPr lang="en-GB" dirty="0">
                <a:solidFill>
                  <a:srgbClr val="FF0000"/>
                </a:solidFill>
              </a:rPr>
              <a:t>79,000 </a:t>
            </a:r>
            <a:r>
              <a:rPr lang="en-GB" b="1" dirty="0"/>
              <a:t>Variability: </a:t>
            </a:r>
            <a:r>
              <a:rPr lang="en-GB" dirty="0"/>
              <a:t>0.423 - Max</a:t>
            </a:r>
          </a:p>
        </p:txBody>
      </p:sp>
    </p:spTree>
    <p:extLst>
      <p:ext uri="{BB962C8B-B14F-4D97-AF65-F5344CB8AC3E}">
        <p14:creationId xmlns:p14="http://schemas.microsoft.com/office/powerpoint/2010/main" val="1220773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EB370A5-A555-7B40-A8B8-72EB485970D9}"/>
              </a:ext>
            </a:extLst>
          </p:cNvPr>
          <p:cNvSpPr txBox="1"/>
          <p:nvPr/>
        </p:nvSpPr>
        <p:spPr>
          <a:xfrm>
            <a:off x="159798" y="300437"/>
            <a:ext cx="5592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Province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A84DE4F-2C6A-7D49-BBAC-9DB6FABEB69B}"/>
              </a:ext>
            </a:extLst>
          </p:cNvPr>
          <p:cNvSpPr txBox="1"/>
          <p:nvPr/>
        </p:nvSpPr>
        <p:spPr>
          <a:xfrm>
            <a:off x="159798" y="988451"/>
            <a:ext cx="278987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u="sng" dirty="0"/>
              <a:t>Fatalities:</a:t>
            </a:r>
          </a:p>
          <a:p>
            <a:pPr lvl="0"/>
            <a:r>
              <a:rPr lang="en-GB" b="1" dirty="0"/>
              <a:t>Likelihood: </a:t>
            </a:r>
            <a:r>
              <a:rPr lang="en-GB" dirty="0"/>
              <a:t>59% </a:t>
            </a:r>
          </a:p>
          <a:p>
            <a:pPr lvl="0"/>
            <a:r>
              <a:rPr lang="en-GB" b="1" dirty="0">
                <a:solidFill>
                  <a:srgbClr val="FF0000"/>
                </a:solidFill>
              </a:rPr>
              <a:t>Average: </a:t>
            </a:r>
            <a:r>
              <a:rPr lang="en-GB" dirty="0">
                <a:solidFill>
                  <a:srgbClr val="FF0000"/>
                </a:solidFill>
              </a:rPr>
              <a:t>800 </a:t>
            </a:r>
          </a:p>
          <a:p>
            <a:pPr lvl="0"/>
            <a:r>
              <a:rPr lang="en-GB" b="1" dirty="0"/>
              <a:t>Worst-case: </a:t>
            </a:r>
            <a:r>
              <a:rPr lang="en-GB" dirty="0"/>
              <a:t>17,000 </a:t>
            </a:r>
            <a:r>
              <a:rPr lang="en-GB" b="1" dirty="0"/>
              <a:t>Variability: </a:t>
            </a:r>
            <a:r>
              <a:rPr lang="en-GB" dirty="0"/>
              <a:t>0.176 - </a:t>
            </a:r>
            <a:r>
              <a:rPr lang="en-GB" dirty="0" err="1"/>
              <a:t>Avg</a:t>
            </a:r>
            <a:endParaRPr lang="en-GB" dirty="0"/>
          </a:p>
          <a:p>
            <a:pPr lvl="0"/>
            <a:endParaRPr lang="en-GB" u="sng" dirty="0"/>
          </a:p>
          <a:p>
            <a:pPr lvl="0"/>
            <a:r>
              <a:rPr lang="en-GB" u="sng" dirty="0"/>
              <a:t>Injuries:</a:t>
            </a:r>
          </a:p>
          <a:p>
            <a:pPr lvl="0"/>
            <a:r>
              <a:rPr lang="en-GB" b="1" dirty="0"/>
              <a:t>Likelihood:</a:t>
            </a:r>
            <a:r>
              <a:rPr lang="en-GB" dirty="0"/>
              <a:t> 89%</a:t>
            </a:r>
          </a:p>
          <a:p>
            <a:pPr lvl="0"/>
            <a:r>
              <a:rPr lang="en-GB" b="1" dirty="0">
                <a:solidFill>
                  <a:srgbClr val="FF0000"/>
                </a:solidFill>
              </a:rPr>
              <a:t>Average:</a:t>
            </a:r>
            <a:r>
              <a:rPr lang="en-GB" dirty="0">
                <a:solidFill>
                  <a:srgbClr val="FF0000"/>
                </a:solidFill>
              </a:rPr>
              <a:t> 3,000</a:t>
            </a:r>
          </a:p>
          <a:p>
            <a:pPr lvl="0"/>
            <a:r>
              <a:rPr lang="en-GB" b="1" dirty="0"/>
              <a:t>Worst-case:</a:t>
            </a:r>
            <a:r>
              <a:rPr lang="en-GB" dirty="0"/>
              <a:t> 89,000</a:t>
            </a:r>
            <a:endParaRPr lang="en-GB" b="1" dirty="0"/>
          </a:p>
          <a:p>
            <a:pPr lvl="0"/>
            <a:r>
              <a:rPr lang="en-GB" b="1" dirty="0"/>
              <a:t>Variability:</a:t>
            </a:r>
            <a:r>
              <a:rPr lang="en-GB" dirty="0"/>
              <a:t> 0.165 - </a:t>
            </a:r>
            <a:r>
              <a:rPr lang="en-GB" dirty="0" err="1"/>
              <a:t>Avg</a:t>
            </a:r>
            <a:endParaRPr lang="en-GB" b="1" dirty="0"/>
          </a:p>
          <a:p>
            <a:pPr lvl="0"/>
            <a:endParaRPr lang="en-GB" u="sng" dirty="0"/>
          </a:p>
          <a:p>
            <a:pPr lvl="0"/>
            <a:r>
              <a:rPr lang="en-GB" u="sng" dirty="0"/>
              <a:t>Building Damage:</a:t>
            </a:r>
          </a:p>
          <a:p>
            <a:pPr lvl="0"/>
            <a:r>
              <a:rPr lang="en-GB" b="1" dirty="0"/>
              <a:t>Likelihood: </a:t>
            </a:r>
            <a:r>
              <a:rPr lang="en-GB" dirty="0"/>
              <a:t>70% </a:t>
            </a:r>
          </a:p>
          <a:p>
            <a:pPr lvl="0"/>
            <a:r>
              <a:rPr lang="en-GB" b="1" dirty="0">
                <a:solidFill>
                  <a:srgbClr val="FF0000"/>
                </a:solidFill>
              </a:rPr>
              <a:t>Average: </a:t>
            </a:r>
            <a:r>
              <a:rPr lang="en-GB" dirty="0">
                <a:solidFill>
                  <a:srgbClr val="FF0000"/>
                </a:solidFill>
              </a:rPr>
              <a:t>3,000 </a:t>
            </a:r>
          </a:p>
          <a:p>
            <a:pPr lvl="0"/>
            <a:r>
              <a:rPr lang="en-GB" b="1" dirty="0"/>
              <a:t>Worst-case: </a:t>
            </a:r>
            <a:r>
              <a:rPr lang="en-GB" dirty="0"/>
              <a:t>39,000 </a:t>
            </a:r>
            <a:r>
              <a:rPr lang="en-GB" b="1" dirty="0"/>
              <a:t>Variability: </a:t>
            </a:r>
            <a:r>
              <a:rPr lang="en-GB" dirty="0"/>
              <a:t>0.231 - </a:t>
            </a:r>
            <a:r>
              <a:rPr lang="en-GB" dirty="0" err="1"/>
              <a:t>Avg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6EDC118-F908-9F4F-A905-BAEC4E1B2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865" y="211949"/>
            <a:ext cx="5914800" cy="656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06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EB370A5-A555-7B40-A8B8-72EB485970D9}"/>
              </a:ext>
            </a:extLst>
          </p:cNvPr>
          <p:cNvSpPr txBox="1"/>
          <p:nvPr/>
        </p:nvSpPr>
        <p:spPr>
          <a:xfrm>
            <a:off x="159798" y="300437"/>
            <a:ext cx="5592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Province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A84DE4F-2C6A-7D49-BBAC-9DB6FABEB69B}"/>
              </a:ext>
            </a:extLst>
          </p:cNvPr>
          <p:cNvSpPr txBox="1"/>
          <p:nvPr/>
        </p:nvSpPr>
        <p:spPr>
          <a:xfrm>
            <a:off x="159798" y="988451"/>
            <a:ext cx="278987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u="sng" dirty="0"/>
              <a:t>Fatalities:</a:t>
            </a:r>
          </a:p>
          <a:p>
            <a:pPr lvl="0"/>
            <a:r>
              <a:rPr lang="en-GB" b="1" dirty="0"/>
              <a:t>Likelihood: </a:t>
            </a:r>
            <a:r>
              <a:rPr lang="en-GB" dirty="0"/>
              <a:t>72% </a:t>
            </a:r>
          </a:p>
          <a:p>
            <a:pPr lvl="0"/>
            <a:r>
              <a:rPr lang="en-GB" b="1" dirty="0">
                <a:solidFill>
                  <a:srgbClr val="FF0000"/>
                </a:solidFill>
              </a:rPr>
              <a:t>Average: </a:t>
            </a:r>
            <a:r>
              <a:rPr lang="en-GB" dirty="0">
                <a:solidFill>
                  <a:srgbClr val="FF0000"/>
                </a:solidFill>
              </a:rPr>
              <a:t>3,000 </a:t>
            </a:r>
          </a:p>
          <a:p>
            <a:pPr lvl="0"/>
            <a:r>
              <a:rPr lang="en-GB" b="1" dirty="0"/>
              <a:t>Worst-case: </a:t>
            </a:r>
            <a:r>
              <a:rPr lang="en-GB" dirty="0"/>
              <a:t>58,000 </a:t>
            </a:r>
            <a:r>
              <a:rPr lang="en-GB" b="1" dirty="0"/>
              <a:t>Variability: </a:t>
            </a:r>
            <a:r>
              <a:rPr lang="en-GB" dirty="0"/>
              <a:t>0.205 - </a:t>
            </a:r>
            <a:r>
              <a:rPr lang="en-GB" dirty="0" err="1"/>
              <a:t>Avg</a:t>
            </a:r>
            <a:endParaRPr lang="en-GB" dirty="0"/>
          </a:p>
          <a:p>
            <a:pPr lvl="0"/>
            <a:endParaRPr lang="en-GB" u="sng" dirty="0"/>
          </a:p>
          <a:p>
            <a:pPr lvl="0"/>
            <a:r>
              <a:rPr lang="en-GB" u="sng" dirty="0"/>
              <a:t>Injuries:</a:t>
            </a:r>
          </a:p>
          <a:p>
            <a:pPr lvl="0"/>
            <a:r>
              <a:rPr lang="en-GB" b="1" dirty="0"/>
              <a:t>Likelihood:</a:t>
            </a:r>
            <a:r>
              <a:rPr lang="en-GB" dirty="0"/>
              <a:t> 92%</a:t>
            </a:r>
          </a:p>
          <a:p>
            <a:pPr lvl="0"/>
            <a:r>
              <a:rPr lang="en-GB" b="1" dirty="0">
                <a:solidFill>
                  <a:srgbClr val="FF0000"/>
                </a:solidFill>
              </a:rPr>
              <a:t>Average:</a:t>
            </a:r>
            <a:r>
              <a:rPr lang="en-GB" dirty="0">
                <a:solidFill>
                  <a:srgbClr val="FF0000"/>
                </a:solidFill>
              </a:rPr>
              <a:t> 10,000</a:t>
            </a:r>
          </a:p>
          <a:p>
            <a:pPr lvl="0"/>
            <a:r>
              <a:rPr lang="en-GB" b="1" dirty="0"/>
              <a:t>Worst-case: </a:t>
            </a:r>
            <a:r>
              <a:rPr lang="en-GB" dirty="0"/>
              <a:t>274,000</a:t>
            </a:r>
            <a:endParaRPr lang="en-GB" b="1" dirty="0"/>
          </a:p>
          <a:p>
            <a:pPr lvl="0"/>
            <a:r>
              <a:rPr lang="en-GB" b="1" dirty="0"/>
              <a:t>Variability:</a:t>
            </a:r>
            <a:r>
              <a:rPr lang="en-GB" dirty="0"/>
              <a:t> 0.217 - </a:t>
            </a:r>
            <a:r>
              <a:rPr lang="en-GB" dirty="0" err="1"/>
              <a:t>Avg</a:t>
            </a:r>
            <a:endParaRPr lang="en-GB" b="1" dirty="0"/>
          </a:p>
          <a:p>
            <a:pPr lvl="0"/>
            <a:endParaRPr lang="en-GB" u="sng" dirty="0"/>
          </a:p>
          <a:p>
            <a:pPr lvl="0"/>
            <a:r>
              <a:rPr lang="en-GB" u="sng" dirty="0"/>
              <a:t>Building Damage:</a:t>
            </a:r>
          </a:p>
          <a:p>
            <a:pPr lvl="0"/>
            <a:r>
              <a:rPr lang="en-GB" b="1" dirty="0"/>
              <a:t>Likelihood: </a:t>
            </a:r>
            <a:r>
              <a:rPr lang="en-GB" dirty="0"/>
              <a:t>77% </a:t>
            </a:r>
          </a:p>
          <a:p>
            <a:pPr lvl="0"/>
            <a:r>
              <a:rPr lang="en-GB" b="1" dirty="0">
                <a:solidFill>
                  <a:srgbClr val="FF0000"/>
                </a:solidFill>
              </a:rPr>
              <a:t>Average: </a:t>
            </a:r>
            <a:r>
              <a:rPr lang="en-GB" dirty="0">
                <a:solidFill>
                  <a:srgbClr val="FF0000"/>
                </a:solidFill>
              </a:rPr>
              <a:t>11,000 </a:t>
            </a:r>
          </a:p>
          <a:p>
            <a:pPr lvl="0"/>
            <a:r>
              <a:rPr lang="en-GB" b="1" dirty="0"/>
              <a:t>Worst-case: </a:t>
            </a:r>
            <a:r>
              <a:rPr lang="en-GB" dirty="0"/>
              <a:t>172,000 </a:t>
            </a:r>
            <a:r>
              <a:rPr lang="en-GB" b="1" dirty="0"/>
              <a:t>Variability: </a:t>
            </a:r>
            <a:r>
              <a:rPr lang="en-GB" dirty="0"/>
              <a:t>0.289 - </a:t>
            </a:r>
            <a:r>
              <a:rPr lang="en-GB" dirty="0" err="1"/>
              <a:t>Avg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EA30F3A-FCCD-494B-8B9A-35AFAF382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643" y="205501"/>
            <a:ext cx="5914800" cy="65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07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4436</TotalTime>
  <Words>847</Words>
  <Application>Microsoft Office PowerPoint</Application>
  <PresentationFormat>On-screen Show (4:3)</PresentationFormat>
  <Paragraphs>316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</vt:lpstr>
      <vt:lpstr>Wingdings</vt:lpstr>
      <vt:lpstr>Office Theme</vt:lpstr>
      <vt:lpstr>Earthquake Contingency Planning in Nepal to Save life and property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ROBINSON, TOM R.</dc:creator>
  <cp:lastModifiedBy>RT</cp:lastModifiedBy>
  <cp:revision>16</cp:revision>
  <dcterms:created xsi:type="dcterms:W3CDTF">2019-02-17T11:38:44Z</dcterms:created>
  <dcterms:modified xsi:type="dcterms:W3CDTF">2021-09-23T02:09:58Z</dcterms:modified>
</cp:coreProperties>
</file>